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10287000" cx="18288000"/>
  <p:notesSz cx="10287000" cy="18288000"/>
  <p:embeddedFontLst>
    <p:embeddedFont>
      <p:font typeface="Nanum Gothic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j6L+PGgcbvLwK2fYhaOOz/t7+s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88DB7D-D7AC-4247-9F35-FBBBC681E1FA}">
  <a:tblStyle styleId="{7A88DB7D-D7AC-4247-9F35-FBBBC681E1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D65CC53-487E-442F-9FA0-7D2A82A908BE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FA5BCAFF-5CBA-46AD-A7A4-1425B4D1C60C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5768956-F368-466C-9640-BF81F4234AC3}" styleName="Table_3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bold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anumGothic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Text 학습에 사용할 데이터로 20개 카테고리에서 3만개씩 총 60만개 게시글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CTR 예측 및 인사이트를 도출하기 위해 의류 카테고리에서 중분류별로 약 2000개씩 총 5만개 게시글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번개장터에서 제공하는 API를 통해 request를 활용한 웹크롤링을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왜 의류인지 언급해줘도 좋을듯 (관심이 많아서 헤헤..ㅎㅎ..)</a:t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텍스트 학습을 위해 크롤링한 60만개의 데이터 사용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Gensim의 word2vec과 FastText을 고려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하지만 최종 fasttext를 채택하였는데, 중고거래의 특성상 자유로운 표현이 가능하다는것을 참고하여, word2vec의 단점인 정보를 가지고 있지 않다면 반응하지 못하는 단점을 보완하기 위해 채택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텍스트 전처리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정규표현식(re)을 이용해 한글을 제외한 숫자, 영어 제거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한국어 형태소 분석기 Kkma(꼬꼬마)를 이용해 명사만을 추출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카테고리 명 수작업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무신사에서 의류 브랜드 이름을 크롤링해서 브랜드명을 줄임말,한↔영 변환 수작업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이런 전처리를 통해 최종적으로 텍스트를 벡터화 했음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각 게시글의 url에서 이미지를 추출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224x224 로 resize 후, </a:t>
            </a:r>
            <a:r>
              <a:rPr lang="en-US"/>
              <a:t>ResNet을 이용해서 vectorization 수행(</a:t>
            </a:r>
            <a:r>
              <a:rPr lang="en-US"/>
              <a:t>size 512</a:t>
            </a:r>
            <a:r>
              <a:rPr lang="en-US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의미가 부여된 Embedding vector로 변환</a:t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</a:t>
            </a:r>
            <a:r>
              <a:rPr lang="en-US"/>
              <a:t>그래프 안에 써져 있는말 빨간 네모 체크했음 강조해주면 좋을듯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제공받은 로그 데이터를 train-test split해서 학습 및 평가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최적의 파라미터를 찾기 위해 GridSearch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robust scaler 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feature: </a:t>
            </a:r>
            <a:r>
              <a:rPr lang="en-US"/>
              <a:t>크롤링해서 얻을 수 없는 feature는 학습에서도 제외함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emergency cnt 같이 아예 못 얻는 feature들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cat2, place처럼 있긴 한데 모든 label이 학습 데이터에 있는건 아니라서 제외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과적합 방지를 위해 CV, early stopping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148번째 round에서 학습 완료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테스트 결과는 아래와 같음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 요약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DeepFM은 머신러닝 FM 파트와 딥러닝 DL 파트가 결합된 모델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두 파트가 같은 input과 embedding 벡터를 서로 공유하여 별도의 feature engineering 필요 없음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고차원의 feature 상호작용을 정교하게 계산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LGB</a:t>
            </a:r>
            <a:r>
              <a:rPr lang="en-US"/>
              <a:t>와는 다르게 이미지, 텍스트를 학습에 사용했다는 내용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hyperparameter tuning 한 내용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overfitting을 최대한 방지하기 위해서 dropout, 5-fold CV, Early Stopping등 적용</a:t>
            </a:r>
            <a:endParaRPr/>
          </a:p>
        </p:txBody>
      </p:sp>
      <p:sp>
        <p:nvSpPr>
          <p:cNvPr id="262" name="Google Shape;262;p16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두 모델을 학습해보고 최종 모델로 DeepFM 선정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근거 1. LGB에 비해 DeepFM이 Robustness(</a:t>
            </a:r>
            <a:r>
              <a:rPr lang="en-US" sz="1100">
                <a:solidFill>
                  <a:srgbClr val="2B2B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강건성)을 지닌다.</a:t>
            </a:r>
            <a:endParaRPr sz="1100">
              <a:solidFill>
                <a:srgbClr val="2B2B2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Robustness는</a:t>
            </a:r>
            <a:r>
              <a:rPr lang="en-US" sz="1100">
                <a:solidFill>
                  <a:srgbClr val="2B2B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작은 이탈에 크게 영향을 받지 않는 것으로 나이 변화에서 DeepFM은 LGB와 달리 크게 흔들리지 않는 모습을 보인다.</a:t>
            </a:r>
            <a:endParaRPr sz="1100">
              <a:solidFill>
                <a:srgbClr val="2B2B2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100"/>
              <a:buFont typeface="Arial"/>
              <a:buChar char="-"/>
            </a:pPr>
            <a:r>
              <a:rPr lang="en-US" sz="1100">
                <a:solidFill>
                  <a:srgbClr val="2B2B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근거 2. 비정형 데이터의 학습</a:t>
            </a:r>
            <a:endParaRPr sz="1100">
              <a:solidFill>
                <a:srgbClr val="2B2B2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100"/>
              <a:buFont typeface="Arial"/>
              <a:buChar char="-"/>
            </a:pPr>
            <a:r>
              <a:rPr lang="en-US" sz="1100">
                <a:solidFill>
                  <a:srgbClr val="2B2B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LGB의 특성상 비정형 데이터에 적합하지 않기에 텍스트와 이미지 데이터를 모두 다루기 위해서 DeepFM을 선택했다.</a:t>
            </a:r>
            <a:endParaRPr sz="1100">
              <a:solidFill>
                <a:srgbClr val="2B2B2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선정한 모델(DeepFM)을 최종 학습(Finalize)을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과적합 방지를 위해 5-Fold CV 및 Early stopping을 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학습 완료 후, 성별과 나이를 나누어 총 140 유형의 가상 유저를 생성하여 의류 게시글의 CTR 예측</a:t>
            </a:r>
            <a:endParaRPr/>
          </a:p>
        </p:txBody>
      </p:sp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썸네일 분석(게시글 분석 뭐 이런말에서 시작해서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처음 눈에 보이는 가격/배송비/b-pay 이런거 분석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텍스트(제목) 분석 -&gt; 이미지 분석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/>
              <a:t>실제 게시글을 봤을 때 마주치는 섬네일에 대해 분석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카테고리 : 남성의류, 여성의류는 성별에 따라 차이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지역 : 지역에 따른 큰 차이 존재하지 않음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번개페이 - 광고(AD마크) -&gt; 높음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배송비포함, 가격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가격은 뭐 비싼거 눌러볼 수 있다는 생각 (꼭 같은 옷에 대해 가격을 비교한게 아니라서, 비싼 옷들이 더 관심을 끌 수 있다고 생각함) -&gt; 구매가 아닌 클릭이라 더 높을 수 있다고 생각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배송비 포함은.. 걍 왼쪽처럼 언급 없는게 깔끔해서 그런가? ㅋㅋ</a:t>
            </a:r>
            <a:endParaRPr/>
          </a:p>
        </p:txBody>
      </p:sp>
      <p:sp>
        <p:nvSpPr>
          <p:cNvPr id="317" name="Google Shape;317;p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텍스트 분석으로 좌측은 남성의류의 맨투맨 내의 자주 사용된 키워드의 랭킹을 표현한 wordcloud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우</a:t>
            </a:r>
            <a:r>
              <a:rPr lang="en-US"/>
              <a:t>측은 여성의류의 코드 내의 키워드</a:t>
            </a:r>
            <a:endParaRPr/>
          </a:p>
        </p:txBody>
      </p:sp>
      <p:sp>
        <p:nvSpPr>
          <p:cNvPr id="329" name="Google Shape;329;p2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전처리를 마친 텍스트 데이터를 FastText를 이용해 </a:t>
            </a:r>
            <a:r>
              <a:rPr lang="en-US"/>
              <a:t>두 문장간의 유사도</a:t>
            </a:r>
            <a:r>
              <a:rPr lang="en-US"/>
              <a:t> 계산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유사도와 CTR의 관계를 살펴봤더니 예상(가설)과 다르게 유사도가 낮은 게시글들이 클릭율이 높다고 예측됨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이유 : 학습 데이터에서 클릭(</a:t>
            </a:r>
            <a:r>
              <a:rPr lang="en-US"/>
              <a:t>label이 1</a:t>
            </a:r>
            <a:r>
              <a:rPr lang="en-US"/>
              <a:t>)된 글들의 텍스트 유사도가 낮음 -&gt; 예측한 CTR이 학습 데이터의 경향을 따라간 듯(한계점)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c5ca186bc_46_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2018년 8월에 구글에서 작성된 DeepLab V3+를 활용(pre-trained, 사전학습된 모델 불러와서 사용)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실제 게시물 이미지에 mask를 이용하여 배경과 제품을 분리시킴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Sementic Segmentation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이미지에 존재하는 모든 픽셀을 (미리 지정된) class로 분류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같은 class의 instance를 구별하지 않음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(예. 여러 명의 사람을 따로 분류하지 않고 사람 자체로만 분류)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0c5ca186bc_46_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c5ca18b9e_113_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mask를 이용해 분리시킨 배경, 제품 이미지를 이용해 추가적인 분석을 진행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색상 추출(RGB/HSV)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노이즈 추출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이미지 내 모델(사람)의 유/무</a:t>
            </a:r>
            <a:endParaRPr/>
          </a:p>
        </p:txBody>
      </p:sp>
      <p:sp>
        <p:nvSpPr>
          <p:cNvPr id="387" name="Google Shape;387;g10c5ca18b9e_113_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배경 색상에 따른 CTR 순위는 아이보리에서 검은색 순서입니다.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배경이 작아 제품이 크게 보이는 게시물의 경우 평균 클릭율이 20.55% 높았고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배경이 밝은 게시물은 어두운 게시물 대비 평균 클릭율이 9.4% 높았습니다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c5ca186bc_1_10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배경이 복잡한 게시물에 비해 복잡하지 않은 게시물이 평균 클릭율이 18.11% 높았고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상품과 배경의 구분이 뚜렷한 색상으로 구분된 게시물의 경우 평균 클릭율이 8.6% 높았고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상품을 입고 있지 않고, 전체적인 상품이 보이는 게시물이 평균 클릭율 1.2% 높았습니다</a:t>
            </a:r>
            <a:endParaRPr/>
          </a:p>
        </p:txBody>
      </p:sp>
      <p:sp>
        <p:nvSpPr>
          <p:cNvPr id="459" name="Google Shape;459;g10c5ca186bc_1_10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f665741fe_40_1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f665741fe_40_1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저희의 분석을 토대로 왼쪽의 이미지는 좋은 예시, 오른쪽은 좋지 않은 예시입니다.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저희가 얻은 인사이트로는 배경이 복잡하지 않고, 상품과 배경의 구분이 잘 되어 있는 사진,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모델이 입지 않고 전체적인 상품이 보이는 사진이 좋은 예시라고 할 수 있습니다.</a:t>
            </a:r>
            <a:endParaRPr/>
          </a:p>
        </p:txBody>
      </p:sp>
      <p:sp>
        <p:nvSpPr>
          <p:cNvPr id="484" name="Google Shape;484;g10f665741fe_40_116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번개장터에서 제공하고 있는 가이드북 + 우리의 결과물을 합친다면 더 좋은 수익구조가 생길 것 같다고 해주면 어떨지 ㅋㅋ?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판매자가 게시물을 작성할 때, 구체적인 가이드가 가능하다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CTR이 높은 특징을 제시해주어 신규 게시물의 CTR 상승을 기대할 수 있다.</a:t>
            </a:r>
            <a:endParaRPr/>
          </a:p>
        </p:txBody>
      </p:sp>
      <p:sp>
        <p:nvSpPr>
          <p:cNvPr id="520" name="Google Shape;520;p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f665741fe_40_16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한계점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학습 데이터가 특정 날짜로 제한되어 당시의 패턴이 모델의 예측에 영향을 끼친다.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이상치에 큰 영향을 받는다.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개선방향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최종적으로 도출된 결과를 평가할 방법이 없다.</a:t>
            </a:r>
            <a:endParaRPr/>
          </a:p>
        </p:txBody>
      </p:sp>
      <p:sp>
        <p:nvSpPr>
          <p:cNvPr id="531" name="Google Shape;531;g10f665741fe_40_16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f665741fe_64_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f665741fe_64_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0f665741fe_64_5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번개장터 대표이사 인터뷰 기사에서 발췌한 부분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“쉽게 발견”에 주목하여 쉽게 발견되는 매력적인 광고는 어떤 특징을 가지고 있을까?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매력적인 광고의 특징을 신규 게시물에 가이드 해준다면 게시물이 매력적으로 보이지 않을까?</a:t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그래서 최종 프로젝트 목표는 ctr을 예측하고 특징분석을 통한 신규 게시물 가이드 제공이다</a:t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f665741fe_40_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f665741fe_40_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제공받은 데이터와 새롭게 크롤링한 데이터를 모델 학습과 CTR 예측에 활용했고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중 텍스트와 이미지 데이터를 따로 처리하여 예측 CTR과 함께 분석에 사용했다.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효과적인 전달을 위해 </a:t>
            </a:r>
            <a:r>
              <a:rPr lang="en-US"/>
              <a:t>streamlit으로 </a:t>
            </a:r>
            <a:r>
              <a:rPr lang="en-US"/>
              <a:t>데모버전의 웹 서비스를 제공한다. </a:t>
            </a:r>
            <a:endParaRPr/>
          </a:p>
        </p:txBody>
      </p:sp>
      <p:sp>
        <p:nvSpPr>
          <p:cNvPr id="160" name="Google Shape;160;g10f665741fe_40_7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665741fe_40_7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665741fe_40_7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기업에서 제공한 5개의 로그 데이터를 각기 다른 key를 통해 학습 데이터 최종 merge함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최종 데이터 개수 735,694개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0f665741fe_40_77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34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3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5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35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3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38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Relationship Id="rId7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Relationship Id="rId8" Type="http://schemas.openxmlformats.org/officeDocument/2006/relationships/image" Target="../media/image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51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Relationship Id="rId5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41.png"/><Relationship Id="rId7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92.png"/><Relationship Id="rId8" Type="http://schemas.openxmlformats.org/officeDocument/2006/relationships/image" Target="../media/image8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49.png"/><Relationship Id="rId11" Type="http://schemas.openxmlformats.org/officeDocument/2006/relationships/image" Target="../media/image54.png"/><Relationship Id="rId10" Type="http://schemas.openxmlformats.org/officeDocument/2006/relationships/image" Target="../media/image56.png"/><Relationship Id="rId9" Type="http://schemas.openxmlformats.org/officeDocument/2006/relationships/image" Target="../media/image57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59.png"/><Relationship Id="rId5" Type="http://schemas.openxmlformats.org/officeDocument/2006/relationships/image" Target="../media/image75.jpg"/><Relationship Id="rId6" Type="http://schemas.openxmlformats.org/officeDocument/2006/relationships/image" Target="../media/image68.jpg"/><Relationship Id="rId7" Type="http://schemas.openxmlformats.org/officeDocument/2006/relationships/image" Target="../media/image60.png"/><Relationship Id="rId8" Type="http://schemas.openxmlformats.org/officeDocument/2006/relationships/image" Target="../media/image5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62.png"/><Relationship Id="rId9" Type="http://schemas.openxmlformats.org/officeDocument/2006/relationships/image" Target="../media/image71.png"/><Relationship Id="rId5" Type="http://schemas.openxmlformats.org/officeDocument/2006/relationships/image" Target="../media/image65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7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67.png"/><Relationship Id="rId5" Type="http://schemas.openxmlformats.org/officeDocument/2006/relationships/image" Target="../media/image78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86.png"/><Relationship Id="rId5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84.png"/><Relationship Id="rId5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76.png"/><Relationship Id="rId11" Type="http://schemas.openxmlformats.org/officeDocument/2006/relationships/image" Target="../media/image88.png"/><Relationship Id="rId10" Type="http://schemas.openxmlformats.org/officeDocument/2006/relationships/image" Target="../media/image85.png"/><Relationship Id="rId9" Type="http://schemas.openxmlformats.org/officeDocument/2006/relationships/image" Target="../media/image82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80.png"/><Relationship Id="rId8" Type="http://schemas.openxmlformats.org/officeDocument/2006/relationships/image" Target="../media/image8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0.png"/><Relationship Id="rId4" Type="http://schemas.openxmlformats.org/officeDocument/2006/relationships/image" Target="../media/image87.png"/><Relationship Id="rId5" Type="http://schemas.openxmlformats.org/officeDocument/2006/relationships/image" Target="../media/image9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7208" y="-342208"/>
            <a:ext cx="3276190" cy="113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8095" y="8152706"/>
            <a:ext cx="18676461" cy="241558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192987" y="1600615"/>
            <a:ext cx="1332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매력적인 광고를 위한 가이드</a:t>
            </a:r>
            <a:endParaRPr b="1" sz="7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403800" y="5181775"/>
            <a:ext cx="10943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클릭율이 높은 의류 광고의 특징은?</a:t>
            </a:r>
            <a:endParaRPr sz="46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: CTR 예측을 통한 텍스트와 이미지 분석</a:t>
            </a:r>
            <a:r>
              <a:rPr lang="en-US" sz="46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394267" y="8938343"/>
            <a:ext cx="98661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CE5DE"/>
                </a:solidFill>
                <a:latin typeface="Nanum Gothic"/>
                <a:ea typeface="Nanum Gothic"/>
                <a:cs typeface="Nanum Gothic"/>
                <a:sym typeface="Nanum Gothic"/>
              </a:rPr>
              <a:t>SSAC 3조 - 김동영, 선명한, 심태양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0573131" y="4361295"/>
            <a:ext cx="10564637" cy="27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788" y="3903900"/>
            <a:ext cx="6240949" cy="62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03 데이터 수집 및 전처리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크롤링 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844188" y="3903900"/>
            <a:ext cx="6613500" cy="280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"/>
          <p:cNvSpPr/>
          <p:nvPr/>
        </p:nvSpPr>
        <p:spPr>
          <a:xfrm>
            <a:off x="1844063" y="6733525"/>
            <a:ext cx="6613500" cy="3486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"/>
          <p:cNvSpPr txBox="1"/>
          <p:nvPr/>
        </p:nvSpPr>
        <p:spPr>
          <a:xfrm>
            <a:off x="1031000" y="1562100"/>
            <a:ext cx="82398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- Requests를 활용한 웹 크롤링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1차 크롤링 - FastText 학습 사용 : 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카테고리별(20개) 게시글 3만개 -&gt; 총</a:t>
            </a:r>
            <a:r>
              <a:rPr b="1" lang="en-US" sz="2000">
                <a:solidFill>
                  <a:srgbClr val="FF020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60만개</a:t>
            </a:r>
            <a:r>
              <a:rPr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게시글 크롤링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2차 크롤링 - 클릭율 예측 및 인사이트 도출 : 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“의류” 중분류별 약 2000개 -&gt; 총 </a:t>
            </a: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5만개</a:t>
            </a:r>
            <a:r>
              <a:rPr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게시글 크롤링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6" name="Google Shape;19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6775" y="1209525"/>
            <a:ext cx="7815075" cy="452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6775" y="5853800"/>
            <a:ext cx="7815074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/>
          <p:nvPr/>
        </p:nvSpPr>
        <p:spPr>
          <a:xfrm>
            <a:off x="9796775" y="1209525"/>
            <a:ext cx="7815000" cy="280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9796775" y="6704600"/>
            <a:ext cx="5299500" cy="348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15254650" y="6704600"/>
            <a:ext cx="2357100" cy="3097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"/>
          <p:cNvSpPr txBox="1"/>
          <p:nvPr/>
        </p:nvSpPr>
        <p:spPr>
          <a:xfrm>
            <a:off x="16359075" y="9802525"/>
            <a:ext cx="18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출처: 번개장터 API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1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03 데이터 수집 및 전처리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텍스트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데이터 전처리 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63525" y="4591250"/>
            <a:ext cx="9255600" cy="4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번개장터 </a:t>
            </a: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게시글 60만개의 제목, 카테고리, 태그, 상세설명을 크롤링하여 FastText 모델 학습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anum Gothic"/>
              <a:buChar char="-"/>
            </a:pPr>
            <a:r>
              <a:rPr b="1" lang="en-US" sz="23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FastText를 선택한 이유?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Word2Vec은 </a:t>
            </a:r>
            <a:r>
              <a:rPr b="1" lang="en-US" sz="2000">
                <a:solidFill>
                  <a:srgbClr val="D64E47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새로운 단어에 대해 반응하지 못하는 단점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가짐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중고거래 사이트의 특성상 </a:t>
            </a:r>
            <a:r>
              <a:rPr b="1" lang="en-US" sz="2000">
                <a:solidFill>
                  <a:srgbClr val="D64E47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자유로운 표현이 가능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하기 때문에 Word2Vec의 단점을 대응하기 위해 채택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(예. “</a:t>
            </a:r>
            <a:r>
              <a:rPr b="1" lang="en-US" sz="2000">
                <a:solidFill>
                  <a:schemeClr val="accent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나</a:t>
            </a:r>
            <a:r>
              <a:rPr b="1" lang="en-US" sz="2000">
                <a:solidFill>
                  <a:srgbClr val="D64E47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이키</a:t>
            </a:r>
            <a:r>
              <a:rPr lang="en-US" sz="20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” - “</a:t>
            </a:r>
            <a:r>
              <a:rPr b="1" lang="en-US" sz="2000">
                <a:solidFill>
                  <a:schemeClr val="accent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아</a:t>
            </a:r>
            <a:r>
              <a:rPr b="1" lang="en-US" sz="2000">
                <a:solidFill>
                  <a:srgbClr val="D64E47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이키</a:t>
            </a:r>
            <a:r>
              <a:rPr lang="en-US" sz="20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”)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9" name="Google Shape;2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411" y="2142373"/>
            <a:ext cx="3483288" cy="182872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813" y="2142375"/>
            <a:ext cx="3616876" cy="1828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2629" y="8750975"/>
            <a:ext cx="7151171" cy="9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"/>
          <p:cNvSpPr/>
          <p:nvPr/>
        </p:nvSpPr>
        <p:spPr>
          <a:xfrm rot="5400000">
            <a:off x="13006513" y="7492175"/>
            <a:ext cx="1283400" cy="1234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45225" y="1755325"/>
            <a:ext cx="8805976" cy="52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03 데이터 수집 및 전처리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데이터 전처리 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0" name="Google Shape;220;p12"/>
          <p:cNvPicPr preferRelativeResize="0"/>
          <p:nvPr/>
        </p:nvPicPr>
        <p:blipFill rotWithShape="1">
          <a:blip r:embed="rId4">
            <a:alphaModFix/>
          </a:blip>
          <a:srcRect b="0" l="0" r="12610" t="0"/>
          <a:stretch/>
        </p:blipFill>
        <p:spPr>
          <a:xfrm>
            <a:off x="5438813" y="4205275"/>
            <a:ext cx="7664051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76213" y="2667950"/>
            <a:ext cx="2676525" cy="525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8372200" y="8179475"/>
            <a:ext cx="179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Nanum Gothic"/>
                <a:ea typeface="Nanum Gothic"/>
                <a:cs typeface="Nanum Gothic"/>
                <a:sym typeface="Nanum Gothic"/>
              </a:rPr>
              <a:t>ResNet</a:t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13932787" y="8179475"/>
            <a:ext cx="416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Nanum Gothic"/>
                <a:ea typeface="Nanum Gothic"/>
                <a:cs typeface="Nanum Gothic"/>
                <a:sym typeface="Nanum Gothic"/>
              </a:rPr>
              <a:t>Embedding Vector</a:t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12"/>
          <p:cNvSpPr txBox="1"/>
          <p:nvPr/>
        </p:nvSpPr>
        <p:spPr>
          <a:xfrm>
            <a:off x="1421950" y="8179475"/>
            <a:ext cx="164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Nanum Gothic"/>
                <a:ea typeface="Nanum Gothic"/>
                <a:cs typeface="Nanum Gothic"/>
                <a:sym typeface="Nanum Gothic"/>
              </a:rPr>
              <a:t>Image</a:t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5" name="Google Shape;22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025" y="3498513"/>
            <a:ext cx="3652350" cy="402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/>
          <p:nvPr/>
        </p:nvSpPr>
        <p:spPr>
          <a:xfrm>
            <a:off x="4389450" y="5043800"/>
            <a:ext cx="729300" cy="9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"/>
          <p:cNvSpPr/>
          <p:nvPr/>
        </p:nvSpPr>
        <p:spPr>
          <a:xfrm>
            <a:off x="13725576" y="5043800"/>
            <a:ext cx="729300" cy="9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64E4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"/>
          <p:cNvSpPr txBox="1"/>
          <p:nvPr/>
        </p:nvSpPr>
        <p:spPr>
          <a:xfrm>
            <a:off x="417025" y="1959825"/>
            <a:ext cx="10457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게시글의 이미지를 크롤링 후 전처리 </a:t>
            </a: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(RGB 형식으로 변환 및 resize)</a:t>
            </a:r>
            <a:endParaRPr b="1" sz="20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anum Gothic"/>
              <a:buChar char="-"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전처리한 이미지를 ResNet을 통해 벡터로 변환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872" y="8091428"/>
            <a:ext cx="16153194" cy="22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478924" y="4046775"/>
            <a:ext cx="11337150" cy="25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315814" y="5068280"/>
            <a:ext cx="1154537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2380" y="8012936"/>
            <a:ext cx="15975510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4"/>
          <p:cNvSpPr txBox="1"/>
          <p:nvPr/>
        </p:nvSpPr>
        <p:spPr>
          <a:xfrm>
            <a:off x="3628571" y="569999"/>
            <a:ext cx="4580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04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14"/>
          <p:cNvSpPr txBox="1"/>
          <p:nvPr/>
        </p:nvSpPr>
        <p:spPr>
          <a:xfrm>
            <a:off x="3704762" y="4917143"/>
            <a:ext cx="15168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CTR 예측 모델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3787467" y="6437695"/>
            <a:ext cx="1090856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L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ight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GBM / DeepFM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5"/>
          <p:cNvGraphicFramePr/>
          <p:nvPr/>
        </p:nvGraphicFramePr>
        <p:xfrm>
          <a:off x="10405438" y="2153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{7A88DB7D-D7AC-4247-9F35-FBBBC681E1FA}</a:tableStyleId>
              </a:tblPr>
              <a:tblGrid>
                <a:gridCol w="3406750"/>
                <a:gridCol w="3406750"/>
              </a:tblGrid>
              <a:tr h="4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Boosting_type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21212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gbdt</a:t>
                      </a:r>
                      <a:endParaRPr b="1" sz="2000">
                        <a:solidFill>
                          <a:srgbClr val="21212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max_depth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min_data_in_leaf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200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num_leaves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255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5" name="Google Shape;2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7099" y="-413025"/>
            <a:ext cx="9375750" cy="111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71313" y="5003087"/>
            <a:ext cx="1154537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microsoft/LightGBM: A fast, distributed, high performance gradient  boosting (GBT, GBDT, GBRT, GBM or MART) framework based on decision tree  algorithms, used for ranking, classification and many other machine  learning tasks." id="247" name="Google Shape;24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2726" y="1201347"/>
            <a:ext cx="5176095" cy="258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-1093189" y="9533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04 CTR 예측모델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LightGBM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464075" y="3538350"/>
            <a:ext cx="6527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 test split(8:2) 후 학습 및 평가 진행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크롤링해서 얻을 수 있는 feature만 학습에 사용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파생변수 생성 최소화 및 Cross Validation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12330500" y="4410863"/>
            <a:ext cx="29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Validation AUC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2" name="Google Shape;252;p15"/>
          <p:cNvGraphicFramePr/>
          <p:nvPr/>
        </p:nvGraphicFramePr>
        <p:xfrm>
          <a:off x="11102500" y="8975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{DD65CC53-487E-442F-9FA0-7D2A82A908BE}</a:tableStyleId>
              </a:tblPr>
              <a:tblGrid>
                <a:gridCol w="1354850"/>
                <a:gridCol w="1354850"/>
                <a:gridCol w="1354850"/>
                <a:gridCol w="1354850"/>
              </a:tblGrid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epoch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 AUC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 AUC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 RIG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53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148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0.7667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0.7671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0.1020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53" name="Google Shape;253;p15"/>
          <p:cNvSpPr txBox="1"/>
          <p:nvPr/>
        </p:nvSpPr>
        <p:spPr>
          <a:xfrm>
            <a:off x="148650" y="5405975"/>
            <a:ext cx="1627500" cy="554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Input Data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p15"/>
          <p:cNvGrpSpPr/>
          <p:nvPr/>
        </p:nvGrpSpPr>
        <p:grpSpPr>
          <a:xfrm>
            <a:off x="10013189" y="5025549"/>
            <a:ext cx="7598024" cy="3700403"/>
            <a:chOff x="9218957" y="5338024"/>
            <a:chExt cx="8097649" cy="4000869"/>
          </a:xfrm>
        </p:grpSpPr>
        <p:pic>
          <p:nvPicPr>
            <p:cNvPr id="255" name="Google Shape;25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8957" y="5338024"/>
              <a:ext cx="8097649" cy="4000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15"/>
            <p:cNvSpPr/>
            <p:nvPr/>
          </p:nvSpPr>
          <p:spPr>
            <a:xfrm>
              <a:off x="14564754" y="5368384"/>
              <a:ext cx="2490900" cy="632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57" name="Google Shape;257;p15"/>
          <p:cNvGraphicFramePr/>
          <p:nvPr/>
        </p:nvGraphicFramePr>
        <p:xfrm>
          <a:off x="148638" y="61182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{7A88DB7D-D7AC-4247-9F35-FBBBC681E1FA}</a:tableStyleId>
              </a:tblPr>
              <a:tblGrid>
                <a:gridCol w="1627450"/>
                <a:gridCol w="5215375"/>
                <a:gridCol w="1533925"/>
              </a:tblGrid>
              <a:tr h="2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type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feature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전처리 방법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3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 sz="2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viewer_gender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</a:rPr>
                        <a:t>Label Encoding</a:t>
                      </a:r>
                      <a:endParaRPr sz="2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content_cat_1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10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content_used, content_delivery_fee,</a:t>
                      </a:r>
                      <a:r>
                        <a:rPr lang="en-US" sz="1500"/>
                        <a:t> </a:t>
                      </a:r>
                      <a:r>
                        <a:rPr lang="en-US" sz="1500"/>
                        <a:t>content_b_pay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1032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</a:rPr>
                        <a:t>continuous</a:t>
                      </a:r>
                      <a:endParaRPr sz="2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bid_price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</a:rPr>
                        <a:t>Robust Scaler</a:t>
                      </a:r>
                      <a:endParaRPr sz="2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6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content_price,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content_comment_count,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content_views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content_likes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10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adv_item_count, </a:t>
                      </a:r>
                      <a:r>
                        <a:rPr lang="en-US" sz="1500"/>
                        <a:t>adv_follower_count,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adv_review_count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8205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viewer_age, viewer_following_count, </a:t>
                      </a:r>
                      <a:r>
                        <a:rPr lang="en-US" sz="1500"/>
                        <a:t>viewer_parcel_post_count,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viewer_transfer_count, 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viewer_pay_count, viewer_chat_count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258" name="Google Shape;258;p15"/>
          <p:cNvSpPr txBox="1"/>
          <p:nvPr/>
        </p:nvSpPr>
        <p:spPr>
          <a:xfrm>
            <a:off x="10405450" y="1400913"/>
            <a:ext cx="225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Parameter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7622" y="-405671"/>
            <a:ext cx="9418573" cy="1103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896103" y="5015794"/>
            <a:ext cx="10495795" cy="25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04 CTR 예측모델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DeepFM 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85112" y="5413623"/>
            <a:ext cx="757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기반의 CTR 예측 모델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Deep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Learning의 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장점과 </a:t>
            </a:r>
            <a:r>
              <a:rPr b="1" lang="en-US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F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actorization </a:t>
            </a:r>
            <a:r>
              <a:rPr b="1" lang="en-US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M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achine의 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장점을 결합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별도의 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engineering이 필요 없음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9" name="Google Shape;26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275" y="1181100"/>
            <a:ext cx="2963400" cy="120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0" name="Google Shape;270;p16"/>
          <p:cNvGraphicFramePr/>
          <p:nvPr/>
        </p:nvGraphicFramePr>
        <p:xfrm>
          <a:off x="9981042" y="17660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{FA5BCAFF-5CBA-46AD-A7A4-1425B4D1C60C}</a:tableStyleId>
              </a:tblPr>
              <a:tblGrid>
                <a:gridCol w="3386200"/>
                <a:gridCol w="4494475"/>
              </a:tblGrid>
              <a:tr h="4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optimizer</a:t>
                      </a:r>
                      <a:endParaRPr b="1" sz="2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Adam</a:t>
                      </a:r>
                      <a:endParaRPr b="1" sz="2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Embedding size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Hidden unit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(512, 256)</a:t>
                      </a:r>
                      <a:endParaRPr b="1" sz="2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</a:tr>
              <a:tr h="4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Activation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rgbClr val="21212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Mish</a:t>
                      </a:r>
                      <a:endParaRPr b="1" sz="2000" u="none" cap="none" strike="noStrike">
                        <a:solidFill>
                          <a:srgbClr val="888888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</a:tr>
              <a:tr h="4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Batch normalization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True</a:t>
                      </a:r>
                      <a:endParaRPr b="1" sz="2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</a:tr>
              <a:tr h="4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Dropout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 </a:t>
                      </a:r>
                      <a:endParaRPr b="1" sz="2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81000" marB="81000" marR="91450" marL="91450" anchor="ctr"/>
                </a:tc>
              </a:tr>
            </a:tbl>
          </a:graphicData>
        </a:graphic>
      </p:graphicFrame>
      <p:pic>
        <p:nvPicPr>
          <p:cNvPr id="271" name="Google Shape;27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6525" y="2158476"/>
            <a:ext cx="6464349" cy="30420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p16"/>
          <p:cNvGraphicFramePr/>
          <p:nvPr/>
        </p:nvGraphicFramePr>
        <p:xfrm>
          <a:off x="11211662" y="90036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{DD65CC53-487E-442F-9FA0-7D2A82A908BE}</a:tableStyleId>
              </a:tblPr>
              <a:tblGrid>
                <a:gridCol w="1354850"/>
                <a:gridCol w="1354850"/>
                <a:gridCol w="1354850"/>
                <a:gridCol w="1354850"/>
              </a:tblGrid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epoch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 AUC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 </a:t>
                      </a:r>
                      <a:r>
                        <a:rPr lang="en-US" sz="1800"/>
                        <a:t>AUC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 </a:t>
                      </a:r>
                      <a:r>
                        <a:rPr lang="en-US" sz="1800"/>
                        <a:t>RIG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E06666"/>
                    </a:solidFill>
                  </a:tcPr>
                </a:tc>
              </a:tr>
              <a:tr h="53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29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0.7298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0.7288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0.0781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Google Shape;273;p16"/>
          <p:cNvGraphicFramePr/>
          <p:nvPr/>
        </p:nvGraphicFramePr>
        <p:xfrm>
          <a:off x="1089013" y="752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{7A88DB7D-D7AC-4247-9F35-FBBBC681E1FA}</a:tableStyleId>
              </a:tblPr>
              <a:tblGrid>
                <a:gridCol w="2418650"/>
                <a:gridCol w="40457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type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전처리 방법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Categorical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Label Encoding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Continuous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Standard Scaling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Image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512-vector embedding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Text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100-vector embedding</a:t>
                      </a:r>
                      <a:endParaRPr sz="2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4" name="Google Shape;27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57912" y="5302832"/>
            <a:ext cx="7326951" cy="3583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6"/>
          <p:cNvSpPr txBox="1"/>
          <p:nvPr/>
        </p:nvSpPr>
        <p:spPr>
          <a:xfrm>
            <a:off x="12439675" y="4810238"/>
            <a:ext cx="29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Validation AUC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15113250" y="5413634"/>
            <a:ext cx="2337300" cy="80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 txBox="1"/>
          <p:nvPr/>
        </p:nvSpPr>
        <p:spPr>
          <a:xfrm>
            <a:off x="9981050" y="1181088"/>
            <a:ext cx="225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Parameter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984038" y="7035038"/>
            <a:ext cx="225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Input Data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/>
        </p:nvSpPr>
        <p:spPr>
          <a:xfrm>
            <a:off x="1185850" y="4900000"/>
            <a:ext cx="5594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모델</a:t>
            </a:r>
            <a:endParaRPr sz="7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DeepFM </a:t>
            </a:r>
            <a:r>
              <a:rPr lang="en-US" sz="4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선</a:t>
            </a:r>
            <a:r>
              <a:rPr lang="en-US" sz="4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4" name="Google Shape;2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8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04 CTR 예측모델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모델비교 및 선정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" name="Google Shape;286;p18"/>
          <p:cNvSpPr txBox="1"/>
          <p:nvPr/>
        </p:nvSpPr>
        <p:spPr>
          <a:xfrm>
            <a:off x="8436434" y="1410104"/>
            <a:ext cx="7202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근거 1.  Robustness</a:t>
            </a:r>
            <a:endParaRPr b="1" sz="1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8380100" y="5438800"/>
            <a:ext cx="784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LightGBM</a:t>
            </a: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나이 변화에 따라 크게 흔들림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DeepFM </a:t>
            </a: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나이 변화에 따라 크게 흔들리지 않음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18"/>
          <p:cNvSpPr txBox="1"/>
          <p:nvPr/>
        </p:nvSpPr>
        <p:spPr>
          <a:xfrm>
            <a:off x="8534958" y="6750672"/>
            <a:ext cx="7202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근거 2. 비정형 데이터 학습</a:t>
            </a:r>
            <a:endParaRPr b="1" sz="1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18"/>
          <p:cNvSpPr txBox="1"/>
          <p:nvPr/>
        </p:nvSpPr>
        <p:spPr>
          <a:xfrm>
            <a:off x="8380099" y="7831550"/>
            <a:ext cx="9851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LightGBM은 트리 계열 모델 특성상 비정형 데이터를 학습하기에 적합하지 않음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임베딩 벡터 size만큼 피쳐가 늘어나면서 트리의 깊이가 깊어짐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임베딩 벡터의 각 원소의 의미를 찾기 힘들기 때문에 효과적인 학습이 어려움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0" name="Google Shape;2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4955" y="2269993"/>
            <a:ext cx="5232646" cy="293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2766449" y="5632699"/>
            <a:ext cx="9504801" cy="3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04 CTR 예측모델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최종 학습 및 예측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19"/>
          <p:cNvSpPr/>
          <p:nvPr/>
        </p:nvSpPr>
        <p:spPr>
          <a:xfrm>
            <a:off x="725500" y="1375200"/>
            <a:ext cx="7882200" cy="962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 Gothic"/>
              <a:buChar char="-"/>
            </a:pPr>
            <a:r>
              <a:rPr b="1" lang="en-US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DeepFM 최종 학습 진행</a:t>
            </a:r>
            <a:endParaRPr b="1"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과적합 방지를 위해 </a:t>
            </a:r>
            <a:r>
              <a:rPr b="1" lang="en-US" sz="26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5-fold CV 및 Early Stopping</a:t>
            </a:r>
            <a:r>
              <a:rPr b="1" lang="en-US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9" name="Google Shape;2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800" y="2703077"/>
            <a:ext cx="5834399" cy="27797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0" name="Google Shape;300;p19"/>
          <p:cNvGraphicFramePr/>
          <p:nvPr/>
        </p:nvGraphicFramePr>
        <p:xfrm>
          <a:off x="2216375" y="743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{E5768956-F368-466C-9640-BF81F4234AC3}</a:tableStyleId>
              </a:tblPr>
              <a:tblGrid>
                <a:gridCol w="2444875"/>
                <a:gridCol w="2455575"/>
              </a:tblGrid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 140명의 가상유저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성별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 / 여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나이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 ~ 79세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bid_price (광고비)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50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 카운트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Median 값 사용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1" name="Google Shape;3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2775" y="1931625"/>
            <a:ext cx="8190950" cy="764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/>
          <p:nvPr/>
        </p:nvSpPr>
        <p:spPr>
          <a:xfrm>
            <a:off x="2311350" y="6403713"/>
            <a:ext cx="4521300" cy="800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완료 후 크롤링한 5만개의 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의류 게시글들의 CTR을 예측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" name="Google Shape;303;p19"/>
          <p:cNvSpPr/>
          <p:nvPr/>
        </p:nvSpPr>
        <p:spPr>
          <a:xfrm rot="5400000">
            <a:off x="4272450" y="5445975"/>
            <a:ext cx="599100" cy="1152300"/>
          </a:xfrm>
          <a:prstGeom prst="stripedRightArrow">
            <a:avLst>
              <a:gd fmla="val 50000" name="adj1"/>
              <a:gd fmla="val 46862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872" y="8156025"/>
            <a:ext cx="16153196" cy="22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583886" y="3941812"/>
            <a:ext cx="11337150" cy="27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315814" y="5068280"/>
            <a:ext cx="1154537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2380" y="8012936"/>
            <a:ext cx="15975510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0"/>
          <p:cNvSpPr txBox="1"/>
          <p:nvPr/>
        </p:nvSpPr>
        <p:spPr>
          <a:xfrm>
            <a:off x="3628571" y="569999"/>
            <a:ext cx="4580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3704762" y="4917143"/>
            <a:ext cx="15168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특징분석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3787467" y="6437695"/>
            <a:ext cx="1090856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게시글분석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 / 텍스트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 / 이미지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 특징분석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게시글분석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21" name="Google Shape;321;p21"/>
          <p:cNvGraphicFramePr/>
          <p:nvPr/>
        </p:nvGraphicFramePr>
        <p:xfrm>
          <a:off x="10068425" y="704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{7A88DB7D-D7AC-4247-9F35-FBBBC681E1FA}</a:tableStyleId>
              </a:tblPr>
              <a:tblGrid>
                <a:gridCol w="2903600"/>
                <a:gridCol w="4930425"/>
              </a:tblGrid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번개페이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번개페이 O</a:t>
                      </a:r>
                      <a:r>
                        <a:rPr lang="en-US" sz="1600"/>
                        <a:t> / 평균 CTR </a:t>
                      </a:r>
                      <a:r>
                        <a:rPr b="1" lang="en-US" sz="1600">
                          <a:solidFill>
                            <a:srgbClr val="FF0202"/>
                          </a:solidFill>
                        </a:rPr>
                        <a:t>+ 8%</a:t>
                      </a:r>
                      <a:endParaRPr b="1" sz="1600">
                        <a:solidFill>
                          <a:srgbClr val="FF020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광고 게시글 /일반 게시글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광고 게시물</a:t>
                      </a:r>
                      <a:r>
                        <a:rPr lang="en-US" sz="1600"/>
                        <a:t> / 평균 CTR </a:t>
                      </a:r>
                      <a:r>
                        <a:rPr b="1" lang="en-US" sz="1600">
                          <a:solidFill>
                            <a:srgbClr val="FF0202"/>
                          </a:solidFill>
                        </a:rPr>
                        <a:t>+ 17%</a:t>
                      </a:r>
                      <a:endParaRPr b="1" sz="1600">
                        <a:solidFill>
                          <a:srgbClr val="FF020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배송비 포함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배송비 포함 X</a:t>
                      </a:r>
                      <a:r>
                        <a:rPr lang="en-US" sz="1600"/>
                        <a:t> / 평균 CTR</a:t>
                      </a:r>
                      <a:r>
                        <a:rPr b="1" lang="en-US" sz="1600"/>
                        <a:t> </a:t>
                      </a:r>
                      <a:r>
                        <a:rPr b="1" lang="en-US" sz="1600">
                          <a:solidFill>
                            <a:srgbClr val="FF0202"/>
                          </a:solidFill>
                        </a:rPr>
                        <a:t>+39%</a:t>
                      </a:r>
                      <a:endParaRPr b="1" sz="1600">
                        <a:solidFill>
                          <a:srgbClr val="FF020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가격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비싼 상품(10만원 이상)</a:t>
                      </a:r>
                      <a:r>
                        <a:rPr lang="en-US" sz="1600"/>
                        <a:t> </a:t>
                      </a:r>
                      <a:r>
                        <a:rPr lang="en-US" sz="1600"/>
                        <a:t>/ 평균 CTR </a:t>
                      </a:r>
                      <a:r>
                        <a:rPr b="1" lang="en-US" sz="1600">
                          <a:solidFill>
                            <a:srgbClr val="FF0202"/>
                          </a:solidFill>
                        </a:rPr>
                        <a:t>+20%</a:t>
                      </a:r>
                      <a:endParaRPr b="1" sz="1600">
                        <a:solidFill>
                          <a:srgbClr val="FF020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2" name="Google Shape;322;p21"/>
          <p:cNvSpPr txBox="1"/>
          <p:nvPr/>
        </p:nvSpPr>
        <p:spPr>
          <a:xfrm>
            <a:off x="318425" y="1967313"/>
            <a:ext cx="9504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Char char="-"/>
            </a:pPr>
            <a:r>
              <a:rPr b="1" lang="en-US" sz="2300">
                <a:latin typeface="Nanum Gothic"/>
                <a:ea typeface="Nanum Gothic"/>
                <a:cs typeface="Nanum Gothic"/>
                <a:sym typeface="Nanum Gothic"/>
              </a:rPr>
              <a:t>예측한 CTR을 바탕으로 매력적인 게시글들의 특징을 분석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Char char="-"/>
            </a:pPr>
            <a:r>
              <a:rPr b="1" lang="en-US" sz="2300">
                <a:latin typeface="Nanum Gothic"/>
                <a:ea typeface="Nanum Gothic"/>
                <a:cs typeface="Nanum Gothic"/>
                <a:sym typeface="Nanum Gothic"/>
              </a:rPr>
              <a:t>번개장터 이용시 섬네일에 보이는 직접적인 영향요인들에 대해 분석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Char char="-"/>
            </a:pPr>
            <a:r>
              <a:rPr b="1" lang="en-US" sz="2300">
                <a:latin typeface="Nanum Gothic"/>
                <a:ea typeface="Nanum Gothic"/>
                <a:cs typeface="Nanum Gothic"/>
                <a:sym typeface="Nanum Gothic"/>
              </a:rPr>
              <a:t>분석 후 도출한 인사이트를 기반으로 게시글 작성시 가이드 제공 예정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836051" y="3792425"/>
            <a:ext cx="7513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카테고리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-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남성의류 카테고리: 남성이 여성보다 평균 </a:t>
            </a:r>
            <a:r>
              <a:rPr lang="en-US" sz="2000">
                <a:solidFill>
                  <a:srgbClr val="212121"/>
                </a:solidFill>
                <a:latin typeface="Nanum Gothic"/>
                <a:ea typeface="Nanum Gothic"/>
                <a:cs typeface="Nanum Gothic"/>
                <a:sym typeface="Nanum Gothic"/>
              </a:rPr>
              <a:t>CTR </a:t>
            </a:r>
            <a:r>
              <a:rPr b="1" lang="en-US" sz="2000">
                <a:solidFill>
                  <a:srgbClr val="FF0202"/>
                </a:solidFill>
                <a:latin typeface="Nanum Gothic"/>
                <a:ea typeface="Nanum Gothic"/>
                <a:cs typeface="Nanum Gothic"/>
                <a:sym typeface="Nanum Gothic"/>
              </a:rPr>
              <a:t>32%</a:t>
            </a: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 높음 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-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여성의류 카테고리: 여성이 남성보다 평균 </a:t>
            </a:r>
            <a:r>
              <a:rPr lang="en-US" sz="2000">
                <a:solidFill>
                  <a:srgbClr val="212121"/>
                </a:solidFill>
                <a:latin typeface="Nanum Gothic"/>
                <a:ea typeface="Nanum Gothic"/>
                <a:cs typeface="Nanum Gothic"/>
                <a:sym typeface="Nanum Gothic"/>
              </a:rPr>
              <a:t>CTR</a:t>
            </a:r>
            <a:r>
              <a:rPr b="1" lang="en-US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3%</a:t>
            </a: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 높음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거래지역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-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지역적인 특성은 크게 나타나지 않음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4" name="Google Shape;324;p2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550" y="5978225"/>
            <a:ext cx="7834026" cy="402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1"/>
          <p:cNvSpPr txBox="1"/>
          <p:nvPr/>
        </p:nvSpPr>
        <p:spPr>
          <a:xfrm>
            <a:off x="-3463475" y="1433925"/>
            <a:ext cx="30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9000" y="1834125"/>
            <a:ext cx="8312874" cy="40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097" y="3604204"/>
            <a:ext cx="16153196" cy="680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3315814" y="5068280"/>
            <a:ext cx="1154537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3647619" y="806864"/>
            <a:ext cx="618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311199" y="2202672"/>
            <a:ext cx="389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Contents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2667071" y="5118068"/>
            <a:ext cx="3940464" cy="985200"/>
            <a:chOff x="2667000" y="5727626"/>
            <a:chExt cx="3379182" cy="985200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2667000" y="5727626"/>
              <a:ext cx="15801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800">
                  <a:solidFill>
                    <a:srgbClr val="D64E4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01</a:t>
              </a:r>
              <a:endParaRPr b="1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3507882" y="5835493"/>
              <a:ext cx="2538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rgbClr val="D64E4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분석 배경</a:t>
              </a:r>
              <a:endParaRPr b="1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437824" y="3441455"/>
            <a:ext cx="16524622" cy="279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"/>
          <p:cNvGrpSpPr/>
          <p:nvPr/>
        </p:nvGrpSpPr>
        <p:grpSpPr>
          <a:xfrm>
            <a:off x="8155125" y="5126601"/>
            <a:ext cx="4315563" cy="985200"/>
            <a:chOff x="7507600" y="5767076"/>
            <a:chExt cx="4315563" cy="985200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7507600" y="5767076"/>
              <a:ext cx="15801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800">
                  <a:solidFill>
                    <a:srgbClr val="D64E4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02</a:t>
              </a:r>
              <a:endParaRPr b="1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8558563" y="5844176"/>
              <a:ext cx="32646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D64E4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파이프라인</a:t>
              </a:r>
              <a:endParaRPr b="1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09" name="Google Shape;109;p2"/>
          <p:cNvSpPr txBox="1"/>
          <p:nvPr/>
        </p:nvSpPr>
        <p:spPr>
          <a:xfrm>
            <a:off x="2667075" y="7916934"/>
            <a:ext cx="1580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04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3647627" y="8024775"/>
            <a:ext cx="450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CTR 예측 모델</a:t>
            </a:r>
            <a:endParaRPr b="1" sz="2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8155125" y="7882234"/>
            <a:ext cx="1580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9206088" y="7990085"/>
            <a:ext cx="273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특징분석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13259250" y="5108482"/>
            <a:ext cx="5066104" cy="1564177"/>
            <a:chOff x="13487406" y="5718073"/>
            <a:chExt cx="4618144" cy="1564177"/>
          </a:xfrm>
        </p:grpSpPr>
        <p:sp>
          <p:nvSpPr>
            <p:cNvPr id="114" name="Google Shape;114;p2"/>
            <p:cNvSpPr txBox="1"/>
            <p:nvPr/>
          </p:nvSpPr>
          <p:spPr>
            <a:xfrm>
              <a:off x="13487406" y="5718073"/>
              <a:ext cx="15801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800">
                  <a:solidFill>
                    <a:srgbClr val="D64E4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03</a:t>
              </a:r>
              <a:endParaRPr b="1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14560450" y="5835350"/>
              <a:ext cx="35451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rgbClr val="D64E4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 수집 </a:t>
              </a:r>
              <a:endParaRPr b="1" sz="44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rgbClr val="D64E4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및 전처리</a:t>
              </a:r>
              <a:endParaRPr b="1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16" name="Google Shape;116;p2"/>
          <p:cNvSpPr txBox="1"/>
          <p:nvPr/>
        </p:nvSpPr>
        <p:spPr>
          <a:xfrm>
            <a:off x="13259250" y="7882228"/>
            <a:ext cx="1580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06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4332301" y="7999513"/>
            <a:ext cx="40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결과 및 한계점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/>
          <p:nvPr/>
        </p:nvSpPr>
        <p:spPr>
          <a:xfrm>
            <a:off x="13025" y="-52659"/>
            <a:ext cx="18288000" cy="10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9186908" y="1064178"/>
            <a:ext cx="9343200" cy="947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333" name="Google Shape;3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3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 특징분석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텍스트분석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5" name="Google Shape;3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8550" y="1064175"/>
            <a:ext cx="250900" cy="937522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3"/>
          <p:cNvSpPr txBox="1"/>
          <p:nvPr/>
        </p:nvSpPr>
        <p:spPr>
          <a:xfrm>
            <a:off x="931750" y="2234750"/>
            <a:ext cx="470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Nanum Gothic"/>
                <a:ea typeface="Nanum Gothic"/>
                <a:cs typeface="Nanum Gothic"/>
                <a:sym typeface="Nanum Gothic"/>
              </a:rPr>
              <a:t>남성 - 맨투맨 키워드 랭킹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p23"/>
          <p:cNvSpPr txBox="1"/>
          <p:nvPr/>
        </p:nvSpPr>
        <p:spPr>
          <a:xfrm>
            <a:off x="10155275" y="2234750"/>
            <a:ext cx="406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Nanum Gothic"/>
                <a:ea typeface="Nanum Gothic"/>
                <a:cs typeface="Nanum Gothic"/>
                <a:sym typeface="Nanum Gothic"/>
              </a:rPr>
              <a:t>여성 - 코트 키워드 랭킹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8" name="Google Shape;3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750" y="2927407"/>
            <a:ext cx="7510656" cy="623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0425" y="2927400"/>
            <a:ext cx="7436176" cy="62368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717589" y="9474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 특징분석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텍스트분석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6" name="Google Shape;346;p22"/>
          <p:cNvSpPr txBox="1"/>
          <p:nvPr/>
        </p:nvSpPr>
        <p:spPr>
          <a:xfrm>
            <a:off x="10880200" y="8877200"/>
            <a:ext cx="584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데이터에서 클릭된 게시글의 유사도가 낮음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예측한 CTR이 </a:t>
            </a: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데이터의 경향을 따라감</a:t>
            </a:r>
            <a:endParaRPr b="1" sz="43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" name="Google Shape;347;p22"/>
          <p:cNvSpPr txBox="1"/>
          <p:nvPr/>
        </p:nvSpPr>
        <p:spPr>
          <a:xfrm>
            <a:off x="2970988" y="6083196"/>
            <a:ext cx="3257400" cy="923400"/>
          </a:xfrm>
          <a:prstGeom prst="rect">
            <a:avLst/>
          </a:prstGeom>
          <a:noFill/>
          <a:ln cap="flat" cmpd="sng" w="38100">
            <a:solidFill>
              <a:srgbClr val="D64E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[</a:t>
            </a: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제목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[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나이키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”, “</a:t>
            </a: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남성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”, “</a:t>
            </a: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맨투맨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”]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1555596" y="8722213"/>
            <a:ext cx="6088200" cy="923400"/>
          </a:xfrm>
          <a:prstGeom prst="rect">
            <a:avLst/>
          </a:prstGeom>
          <a:noFill/>
          <a:ln cap="flat" cmpd="sng" w="38100">
            <a:solidFill>
              <a:srgbClr val="D64E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[</a:t>
            </a: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키워드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 + </a:t>
            </a: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카테고리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 + </a:t>
            </a: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설명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[“</a:t>
            </a:r>
            <a:r>
              <a:rPr b="1" lang="en-US" sz="2100">
                <a:latin typeface="Nanum Gothic"/>
                <a:ea typeface="Nanum Gothic"/>
                <a:cs typeface="Nanum Gothic"/>
                <a:sym typeface="Nanum Gothic"/>
              </a:rPr>
              <a:t>나이키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”, 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남성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”,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  “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그레이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”, “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사이즈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”, 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맨투맨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남성의류</a:t>
            </a: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49" name="Google Shape;349;p22"/>
          <p:cNvGraphicFramePr/>
          <p:nvPr/>
        </p:nvGraphicFramePr>
        <p:xfrm>
          <a:off x="10375300" y="1949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{7A88DB7D-D7AC-4247-9F35-FBBBC681E1FA}</a:tableStyleId>
              </a:tblPr>
              <a:tblGrid>
                <a:gridCol w="5116850"/>
                <a:gridCol w="1896500"/>
              </a:tblGrid>
              <a:tr h="75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[제목] - [키워드 + 카테고리 + 설명] 유사도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평균 CTR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75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높은</a:t>
                      </a: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유사도( 0.5 이상)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0.0233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낮은</a:t>
                      </a: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유사도( 0.5 미만)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0.0294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p22"/>
          <p:cNvSpPr txBox="1"/>
          <p:nvPr/>
        </p:nvSpPr>
        <p:spPr>
          <a:xfrm>
            <a:off x="11248125" y="4683100"/>
            <a:ext cx="584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유사도가 높은 게시글</a:t>
            </a: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이 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낮은 게시글에 비해 </a:t>
            </a: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CTR 낮음</a:t>
            </a: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51" name="Google Shape;351;p22"/>
          <p:cNvGraphicFramePr/>
          <p:nvPr/>
        </p:nvGraphicFramePr>
        <p:xfrm>
          <a:off x="10281075" y="6093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{7A88DB7D-D7AC-4247-9F35-FBBBC681E1FA}</a:tableStyleId>
              </a:tblPr>
              <a:tblGrid>
                <a:gridCol w="3553800"/>
                <a:gridCol w="3553800"/>
              </a:tblGrid>
              <a:tr h="71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Label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평균 유사도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64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 (클릭 X)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0.6681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 (클릭 O)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0.5984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4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2" name="Google Shape;3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0281080" y="8722217"/>
            <a:ext cx="513437" cy="36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75243" y="9645623"/>
            <a:ext cx="513437" cy="36730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2"/>
          <p:cNvSpPr/>
          <p:nvPr/>
        </p:nvSpPr>
        <p:spPr>
          <a:xfrm>
            <a:off x="10880200" y="4976638"/>
            <a:ext cx="848100" cy="367200"/>
          </a:xfrm>
          <a:prstGeom prst="chevron">
            <a:avLst>
              <a:gd fmla="val 50000" name="adj"/>
            </a:avLst>
          </a:prstGeom>
          <a:solidFill>
            <a:srgbClr val="FCE5DE"/>
          </a:solidFill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507424" y="5526360"/>
            <a:ext cx="9273152" cy="2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2"/>
          <p:cNvSpPr txBox="1"/>
          <p:nvPr/>
        </p:nvSpPr>
        <p:spPr>
          <a:xfrm>
            <a:off x="4970113" y="7858650"/>
            <a:ext cx="348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Nanum Gothic"/>
                <a:ea typeface="Nanum Gothic"/>
                <a:cs typeface="Nanum Gothic"/>
                <a:sym typeface="Nanum Gothic"/>
              </a:rPr>
              <a:t>두 문장 간의 </a:t>
            </a:r>
            <a:r>
              <a:rPr b="1" lang="en-US" sz="2100">
                <a:solidFill>
                  <a:srgbClr val="FF0202"/>
                </a:solidFill>
                <a:latin typeface="Nanum Gothic"/>
                <a:ea typeface="Nanum Gothic"/>
                <a:cs typeface="Nanum Gothic"/>
                <a:sym typeface="Nanum Gothic"/>
              </a:rPr>
              <a:t>유사도</a:t>
            </a:r>
            <a:r>
              <a:rPr b="1" lang="en-US" sz="2100">
                <a:latin typeface="Nanum Gothic"/>
                <a:ea typeface="Nanum Gothic"/>
                <a:cs typeface="Nanum Gothic"/>
                <a:sym typeface="Nanum Gothic"/>
              </a:rPr>
              <a:t> 계산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7" name="Google Shape;35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925" y="1684200"/>
            <a:ext cx="8903515" cy="401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934701" y="7199435"/>
            <a:ext cx="1329975" cy="13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10c5ca186bc_46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0c5ca186bc_46_1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 특징분석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이미지분석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g10c5ca186bc_46_1"/>
          <p:cNvSpPr txBox="1"/>
          <p:nvPr/>
        </p:nvSpPr>
        <p:spPr>
          <a:xfrm>
            <a:off x="13147575" y="674700"/>
            <a:ext cx="35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g10c5ca186bc_46_1"/>
          <p:cNvGrpSpPr/>
          <p:nvPr/>
        </p:nvGrpSpPr>
        <p:grpSpPr>
          <a:xfrm>
            <a:off x="9542103" y="3552181"/>
            <a:ext cx="3017388" cy="3633073"/>
            <a:chOff x="1661593" y="2057400"/>
            <a:chExt cx="2760900" cy="3324250"/>
          </a:xfrm>
        </p:grpSpPr>
        <p:pic>
          <p:nvPicPr>
            <p:cNvPr id="367" name="Google Shape;367;g10c5ca186bc_46_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76718" y="2057400"/>
              <a:ext cx="2743200" cy="274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68" name="Google Shape;368;g10c5ca186bc_46_1"/>
            <p:cNvSpPr txBox="1"/>
            <p:nvPr/>
          </p:nvSpPr>
          <p:spPr>
            <a:xfrm>
              <a:off x="1661593" y="4981450"/>
              <a:ext cx="27609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Nanum Gothic"/>
                  <a:ea typeface="Nanum Gothic"/>
                  <a:cs typeface="Nanum Gothic"/>
                  <a:sym typeface="Nanum Gothic"/>
                </a:rPr>
                <a:t>Full image</a:t>
              </a:r>
              <a:endParaRPr b="1" sz="1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69" name="Google Shape;369;g10c5ca186bc_46_1"/>
          <p:cNvGrpSpPr/>
          <p:nvPr/>
        </p:nvGrpSpPr>
        <p:grpSpPr>
          <a:xfrm>
            <a:off x="14835062" y="1753080"/>
            <a:ext cx="3017388" cy="3633073"/>
            <a:chOff x="4607988" y="2057400"/>
            <a:chExt cx="2760900" cy="3324250"/>
          </a:xfrm>
        </p:grpSpPr>
        <p:pic>
          <p:nvPicPr>
            <p:cNvPr id="370" name="Google Shape;370;g10c5ca186bc_46_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19975" y="2057400"/>
              <a:ext cx="2743200" cy="274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1" name="Google Shape;371;g10c5ca186bc_46_1"/>
            <p:cNvSpPr txBox="1"/>
            <p:nvPr/>
          </p:nvSpPr>
          <p:spPr>
            <a:xfrm>
              <a:off x="4607988" y="4981450"/>
              <a:ext cx="27609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Nanum Gothic"/>
                  <a:ea typeface="Nanum Gothic"/>
                  <a:cs typeface="Nanum Gothic"/>
                  <a:sym typeface="Nanum Gothic"/>
                </a:rPr>
                <a:t>Background image</a:t>
              </a:r>
              <a:endParaRPr b="1" sz="1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72" name="Google Shape;372;g10c5ca186bc_46_1"/>
          <p:cNvGrpSpPr/>
          <p:nvPr/>
        </p:nvGrpSpPr>
        <p:grpSpPr>
          <a:xfrm>
            <a:off x="14835087" y="6258414"/>
            <a:ext cx="3017388" cy="3633073"/>
            <a:chOff x="10915975" y="2057400"/>
            <a:chExt cx="2760900" cy="3324250"/>
          </a:xfrm>
        </p:grpSpPr>
        <p:pic>
          <p:nvPicPr>
            <p:cNvPr id="373" name="Google Shape;373;g10c5ca186bc_46_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924825" y="2057400"/>
              <a:ext cx="2743200" cy="274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4" name="Google Shape;374;g10c5ca186bc_46_1"/>
            <p:cNvSpPr txBox="1"/>
            <p:nvPr/>
          </p:nvSpPr>
          <p:spPr>
            <a:xfrm>
              <a:off x="10915975" y="4981450"/>
              <a:ext cx="27609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Nanum Gothic"/>
                  <a:ea typeface="Nanum Gothic"/>
                  <a:cs typeface="Nanum Gothic"/>
                  <a:sym typeface="Nanum Gothic"/>
                </a:rPr>
                <a:t>Item image</a:t>
              </a:r>
              <a:endParaRPr b="1" sz="1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375" name="Google Shape;375;g10c5ca186bc_46_1"/>
          <p:cNvSpPr/>
          <p:nvPr/>
        </p:nvSpPr>
        <p:spPr>
          <a:xfrm rot="8100000">
            <a:off x="12847915" y="4250196"/>
            <a:ext cx="2356363" cy="2379697"/>
          </a:xfrm>
          <a:prstGeom prst="leftUpArrow">
            <a:avLst/>
          </a:prstGeom>
          <a:solidFill>
            <a:srgbClr val="FCE5DE"/>
          </a:solidFill>
          <a:ln cap="flat" cmpd="sng" w="9525">
            <a:solidFill>
              <a:srgbClr val="FCE5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0c5ca186bc_46_1"/>
          <p:cNvSpPr txBox="1"/>
          <p:nvPr/>
        </p:nvSpPr>
        <p:spPr>
          <a:xfrm>
            <a:off x="12691372" y="5215344"/>
            <a:ext cx="1131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ask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g10c5ca186bc_46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492949" y="7586184"/>
            <a:ext cx="13302102" cy="2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0c5ca186bc_46_1"/>
          <p:cNvSpPr/>
          <p:nvPr/>
        </p:nvSpPr>
        <p:spPr>
          <a:xfrm>
            <a:off x="3637572" y="4091350"/>
            <a:ext cx="920400" cy="44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DE"/>
          </a:solidFill>
          <a:ln cap="flat" cmpd="sng" w="9525">
            <a:solidFill>
              <a:srgbClr val="FCE5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g10c5ca186bc_46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950" y="3121175"/>
            <a:ext cx="2986025" cy="238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0c5ca186bc_46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6552" y="3105742"/>
            <a:ext cx="2986025" cy="242060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0c5ca186bc_46_1"/>
          <p:cNvSpPr txBox="1"/>
          <p:nvPr/>
        </p:nvSpPr>
        <p:spPr>
          <a:xfrm>
            <a:off x="774450" y="5693250"/>
            <a:ext cx="22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Original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g10c5ca186bc_46_1"/>
          <p:cNvSpPr txBox="1"/>
          <p:nvPr/>
        </p:nvSpPr>
        <p:spPr>
          <a:xfrm>
            <a:off x="5138063" y="5693250"/>
            <a:ext cx="22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Mask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g10c5ca186bc_46_1"/>
          <p:cNvSpPr txBox="1"/>
          <p:nvPr/>
        </p:nvSpPr>
        <p:spPr>
          <a:xfrm>
            <a:off x="96900" y="6575450"/>
            <a:ext cx="9235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anum Gothic"/>
              <a:buChar char="-"/>
            </a:pPr>
            <a:r>
              <a:rPr b="1" lang="en-US" sz="2500">
                <a:latin typeface="Nanum Gothic"/>
                <a:ea typeface="Nanum Gothic"/>
                <a:cs typeface="Nanum Gothic"/>
                <a:sym typeface="Nanum Gothic"/>
              </a:rPr>
              <a:t>DeepLab v3+</a:t>
            </a:r>
            <a:r>
              <a:rPr lang="en-US" sz="2500">
                <a:latin typeface="Nanum Gothic"/>
                <a:ea typeface="Nanum Gothic"/>
                <a:cs typeface="Nanum Gothic"/>
                <a:sym typeface="Nanum Gothic"/>
              </a:rPr>
              <a:t> : 2018년 8월 구글에서 발표한 semantic segmentation 알고리즘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anum Gothic"/>
              <a:buChar char="-"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</a:t>
            </a: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emantic segmentation </a:t>
            </a:r>
            <a:r>
              <a:rPr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이미지 속 서로 다른 물체들을 분리해내는 기술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anum Gothic"/>
              <a:buChar char="-"/>
            </a:pPr>
            <a:r>
              <a:rPr b="1" lang="en-US" sz="2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DeepLab을 이용</a:t>
            </a:r>
            <a:r>
              <a:rPr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 크롤링한 이미지에서 상품과 배경 분리</a:t>
            </a: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4" name="Google Shape;384;g10c5ca186bc_46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938" y="1546125"/>
            <a:ext cx="2986025" cy="10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10c5ca18b9e_113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0c5ca18b9e_113_20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 특징분석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이미지분석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g10c5ca18b9e_113_20"/>
          <p:cNvSpPr txBox="1"/>
          <p:nvPr/>
        </p:nvSpPr>
        <p:spPr>
          <a:xfrm>
            <a:off x="13147575" y="674700"/>
            <a:ext cx="35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10c5ca18b9e_113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8600" y="4386175"/>
            <a:ext cx="2479350" cy="2232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g10c5ca18b9e_113_20"/>
          <p:cNvGrpSpPr/>
          <p:nvPr/>
        </p:nvGrpSpPr>
        <p:grpSpPr>
          <a:xfrm>
            <a:off x="10472690" y="1422815"/>
            <a:ext cx="2232188" cy="2569238"/>
            <a:chOff x="7763550" y="2057400"/>
            <a:chExt cx="2760900" cy="3228498"/>
          </a:xfrm>
        </p:grpSpPr>
        <p:pic>
          <p:nvPicPr>
            <p:cNvPr id="394" name="Google Shape;394;g10c5ca18b9e_113_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72400" y="2057400"/>
              <a:ext cx="2743200" cy="274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5" name="Google Shape;395;g10c5ca18b9e_113_20"/>
            <p:cNvSpPr txBox="1"/>
            <p:nvPr/>
          </p:nvSpPr>
          <p:spPr>
            <a:xfrm>
              <a:off x="7763550" y="4885697"/>
              <a:ext cx="27609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Background color</a:t>
              </a:r>
              <a:endParaRPr b="1" sz="1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96" name="Google Shape;396;g10c5ca18b9e_113_20"/>
          <p:cNvGrpSpPr/>
          <p:nvPr/>
        </p:nvGrpSpPr>
        <p:grpSpPr>
          <a:xfrm>
            <a:off x="13631217" y="1422815"/>
            <a:ext cx="2232188" cy="2569238"/>
            <a:chOff x="14068400" y="2057400"/>
            <a:chExt cx="2760900" cy="3228497"/>
          </a:xfrm>
        </p:grpSpPr>
        <p:pic>
          <p:nvPicPr>
            <p:cNvPr id="397" name="Google Shape;397;g10c5ca18b9e_113_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077250" y="2057400"/>
              <a:ext cx="2743200" cy="274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8" name="Google Shape;398;g10c5ca18b9e_113_20"/>
            <p:cNvSpPr txBox="1"/>
            <p:nvPr/>
          </p:nvSpPr>
          <p:spPr>
            <a:xfrm>
              <a:off x="14068400" y="4885697"/>
              <a:ext cx="27609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Item color</a:t>
              </a:r>
              <a:endParaRPr b="1" sz="1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99" name="Google Shape;399;g10c5ca18b9e_113_20"/>
          <p:cNvGrpSpPr/>
          <p:nvPr/>
        </p:nvGrpSpPr>
        <p:grpSpPr>
          <a:xfrm>
            <a:off x="2833237" y="1579305"/>
            <a:ext cx="3017388" cy="3633073"/>
            <a:chOff x="4607988" y="2057400"/>
            <a:chExt cx="2760900" cy="3324250"/>
          </a:xfrm>
        </p:grpSpPr>
        <p:pic>
          <p:nvPicPr>
            <p:cNvPr id="400" name="Google Shape;400;g10c5ca18b9e_113_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19975" y="2057400"/>
              <a:ext cx="2743200" cy="274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01" name="Google Shape;401;g10c5ca18b9e_113_20"/>
            <p:cNvSpPr txBox="1"/>
            <p:nvPr/>
          </p:nvSpPr>
          <p:spPr>
            <a:xfrm>
              <a:off x="4607988" y="4981450"/>
              <a:ext cx="27609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Background image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402" name="Google Shape;402;g10c5ca18b9e_113_20"/>
          <p:cNvGrpSpPr/>
          <p:nvPr/>
        </p:nvGrpSpPr>
        <p:grpSpPr>
          <a:xfrm>
            <a:off x="2833262" y="6084639"/>
            <a:ext cx="3017388" cy="3633073"/>
            <a:chOff x="10915975" y="2057400"/>
            <a:chExt cx="2760900" cy="3324250"/>
          </a:xfrm>
        </p:grpSpPr>
        <p:pic>
          <p:nvPicPr>
            <p:cNvPr id="403" name="Google Shape;403;g10c5ca18b9e_113_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924825" y="2057400"/>
              <a:ext cx="2743200" cy="2743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04" name="Google Shape;404;g10c5ca18b9e_113_20"/>
            <p:cNvSpPr txBox="1"/>
            <p:nvPr/>
          </p:nvSpPr>
          <p:spPr>
            <a:xfrm>
              <a:off x="10915975" y="4981450"/>
              <a:ext cx="27609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Item image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405" name="Google Shape;405;g10c5ca18b9e_113_20"/>
          <p:cNvSpPr/>
          <p:nvPr/>
        </p:nvSpPr>
        <p:spPr>
          <a:xfrm>
            <a:off x="7200682" y="2431150"/>
            <a:ext cx="2019000" cy="12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DE"/>
          </a:solidFill>
          <a:ln cap="flat" cmpd="sng" w="38100">
            <a:solidFill>
              <a:srgbClr val="FCE5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64E47"/>
              </a:solidFill>
            </a:endParaRPr>
          </a:p>
        </p:txBody>
      </p:sp>
      <p:sp>
        <p:nvSpPr>
          <p:cNvPr id="406" name="Google Shape;406;g10c5ca18b9e_113_20"/>
          <p:cNvSpPr txBox="1"/>
          <p:nvPr/>
        </p:nvSpPr>
        <p:spPr>
          <a:xfrm>
            <a:off x="7103638" y="2783465"/>
            <a:ext cx="1956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색상 추출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( RGB / HSV 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g10c5ca18b9e_113_20"/>
          <p:cNvSpPr/>
          <p:nvPr/>
        </p:nvSpPr>
        <p:spPr>
          <a:xfrm>
            <a:off x="7249194" y="5048350"/>
            <a:ext cx="2019000" cy="12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DE"/>
          </a:solidFill>
          <a:ln cap="flat" cmpd="sng" w="38100">
            <a:solidFill>
              <a:srgbClr val="FCE5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64E47"/>
              </a:solidFill>
            </a:endParaRPr>
          </a:p>
        </p:txBody>
      </p:sp>
      <p:sp>
        <p:nvSpPr>
          <p:cNvPr id="408" name="Google Shape;408;g10c5ca18b9e_113_20"/>
          <p:cNvSpPr txBox="1"/>
          <p:nvPr/>
        </p:nvSpPr>
        <p:spPr>
          <a:xfrm>
            <a:off x="7152150" y="5400665"/>
            <a:ext cx="1956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노이즈</a:t>
            </a: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 추출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g10c5ca18b9e_113_20"/>
          <p:cNvSpPr/>
          <p:nvPr/>
        </p:nvSpPr>
        <p:spPr>
          <a:xfrm>
            <a:off x="7297719" y="7665550"/>
            <a:ext cx="2019000" cy="12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DE"/>
          </a:solidFill>
          <a:ln cap="flat" cmpd="sng" w="38100">
            <a:solidFill>
              <a:srgbClr val="FCE5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64E47"/>
              </a:solidFill>
            </a:endParaRPr>
          </a:p>
        </p:txBody>
      </p:sp>
      <p:sp>
        <p:nvSpPr>
          <p:cNvPr id="410" name="Google Shape;410;g10c5ca18b9e_113_20"/>
          <p:cNvSpPr txBox="1"/>
          <p:nvPr/>
        </p:nvSpPr>
        <p:spPr>
          <a:xfrm>
            <a:off x="7200675" y="8017865"/>
            <a:ext cx="1956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모델의 유/무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1" name="Google Shape;411;g10c5ca18b9e_113_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31225" y="7440124"/>
            <a:ext cx="2232175" cy="22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0c5ca18b9e_113_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72188" y="7440124"/>
            <a:ext cx="2232174" cy="22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0c5ca18b9e_113_20"/>
          <p:cNvSpPr txBox="1"/>
          <p:nvPr/>
        </p:nvSpPr>
        <p:spPr>
          <a:xfrm>
            <a:off x="10472627" y="6720324"/>
            <a:ext cx="2232300" cy="31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Background noise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g10c5ca18b9e_113_20"/>
          <p:cNvSpPr txBox="1"/>
          <p:nvPr/>
        </p:nvSpPr>
        <p:spPr>
          <a:xfrm>
            <a:off x="13631155" y="6720324"/>
            <a:ext cx="2232300" cy="31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Item noise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g10c5ca18b9e_113_20"/>
          <p:cNvSpPr txBox="1"/>
          <p:nvPr/>
        </p:nvSpPr>
        <p:spPr>
          <a:xfrm>
            <a:off x="13631167" y="9753674"/>
            <a:ext cx="2232300" cy="31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Only item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6" name="Google Shape;416;g10c5ca18b9e_113_20"/>
          <p:cNvSpPr txBox="1"/>
          <p:nvPr/>
        </p:nvSpPr>
        <p:spPr>
          <a:xfrm>
            <a:off x="10472642" y="9753674"/>
            <a:ext cx="2232300" cy="31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Model in image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7" name="Google Shape;417;g10c5ca18b9e_113_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31225" y="4386175"/>
            <a:ext cx="2232150" cy="22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 특징분석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이미지분석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3" name="Google Shape;4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533748" y="10424901"/>
            <a:ext cx="1900559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197337" y="8033460"/>
            <a:ext cx="14273351" cy="2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450" y="2785250"/>
            <a:ext cx="3776450" cy="46439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9958" y="5599475"/>
            <a:ext cx="2413518" cy="2432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24"/>
          <p:cNvSpPr/>
          <p:nvPr/>
        </p:nvSpPr>
        <p:spPr>
          <a:xfrm>
            <a:off x="919400" y="2531475"/>
            <a:ext cx="1439700" cy="1262100"/>
          </a:xfrm>
          <a:prstGeom prst="rect">
            <a:avLst/>
          </a:prstGeom>
          <a:solidFill>
            <a:srgbClr val="FFF9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4"/>
          <p:cNvSpPr/>
          <p:nvPr/>
        </p:nvSpPr>
        <p:spPr>
          <a:xfrm>
            <a:off x="533450" y="4248988"/>
            <a:ext cx="1439700" cy="1262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4"/>
          <p:cNvSpPr/>
          <p:nvPr/>
        </p:nvSpPr>
        <p:spPr>
          <a:xfrm>
            <a:off x="919400" y="6567150"/>
            <a:ext cx="1439700" cy="12621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87275" y="2785275"/>
            <a:ext cx="3776450" cy="4643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24"/>
          <p:cNvSpPr txBox="1"/>
          <p:nvPr/>
        </p:nvSpPr>
        <p:spPr>
          <a:xfrm>
            <a:off x="1164289" y="2966730"/>
            <a:ext cx="9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아이보리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575575" y="4687213"/>
            <a:ext cx="6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흰색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24"/>
          <p:cNvSpPr txBox="1"/>
          <p:nvPr/>
        </p:nvSpPr>
        <p:spPr>
          <a:xfrm>
            <a:off x="1340032" y="6998100"/>
            <a:ext cx="6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갈색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1203050" y="4470168"/>
            <a:ext cx="1439700" cy="12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1594100" y="4885663"/>
            <a:ext cx="6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회색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p24"/>
          <p:cNvSpPr/>
          <p:nvPr/>
        </p:nvSpPr>
        <p:spPr>
          <a:xfrm flipH="1" rot="10800000">
            <a:off x="3054313" y="7357150"/>
            <a:ext cx="1336500" cy="2109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CE5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4"/>
          <p:cNvSpPr/>
          <p:nvPr/>
        </p:nvSpPr>
        <p:spPr>
          <a:xfrm flipH="1" rot="10800000">
            <a:off x="3054313" y="5095750"/>
            <a:ext cx="1336500" cy="2109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CE5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4"/>
          <p:cNvSpPr/>
          <p:nvPr/>
        </p:nvSpPr>
        <p:spPr>
          <a:xfrm flipH="1" rot="10800000">
            <a:off x="3054313" y="2755050"/>
            <a:ext cx="1336500" cy="2109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CE5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"/>
          <p:cNvSpPr txBox="1"/>
          <p:nvPr/>
        </p:nvSpPr>
        <p:spPr>
          <a:xfrm>
            <a:off x="4573450" y="8289700"/>
            <a:ext cx="12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202"/>
                </a:solidFill>
                <a:latin typeface="Nanum Gothic"/>
                <a:ea typeface="Nanum Gothic"/>
                <a:cs typeface="Nanum Gothic"/>
                <a:sym typeface="Nanum Gothic"/>
              </a:rPr>
              <a:t>+8.9%</a:t>
            </a:r>
            <a:endParaRPr b="1" sz="2000">
              <a:solidFill>
                <a:srgbClr val="FF020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4494777" y="7965100"/>
            <a:ext cx="124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평균 CTR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4573450" y="6141900"/>
            <a:ext cx="12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202"/>
                </a:solidFill>
                <a:latin typeface="Nanum Gothic"/>
                <a:ea typeface="Nanum Gothic"/>
                <a:cs typeface="Nanum Gothic"/>
                <a:sym typeface="Nanum Gothic"/>
              </a:rPr>
              <a:t>+0.3%</a:t>
            </a:r>
            <a:endParaRPr b="1" sz="2000">
              <a:solidFill>
                <a:srgbClr val="FF020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4573438" y="3766900"/>
            <a:ext cx="12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202"/>
                </a:solidFill>
                <a:latin typeface="Nanum Gothic"/>
                <a:ea typeface="Nanum Gothic"/>
                <a:cs typeface="Nanum Gothic"/>
                <a:sym typeface="Nanum Gothic"/>
              </a:rPr>
              <a:t>+2.4%</a:t>
            </a:r>
            <a:endParaRPr b="1" sz="2000">
              <a:solidFill>
                <a:srgbClr val="FF020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4" name="Google Shape;44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0450" y="2256800"/>
            <a:ext cx="657599" cy="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4"/>
          <p:cNvSpPr txBox="1"/>
          <p:nvPr/>
        </p:nvSpPr>
        <p:spPr>
          <a:xfrm>
            <a:off x="228600" y="1526075"/>
            <a:ext cx="35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배경 색상에 따른 CTR 순위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6121450" y="1526075"/>
            <a:ext cx="35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배경이 작은 게시물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6912750" y="8859075"/>
            <a:ext cx="481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클릭율이  </a:t>
            </a:r>
            <a:r>
              <a:rPr b="1"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20.55</a:t>
            </a:r>
            <a:r>
              <a:rPr b="1"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높았습니다.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12473800" y="1572275"/>
            <a:ext cx="36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배경이 밝은 게시물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9" name="Google Shape;44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67625" y="5604525"/>
            <a:ext cx="2313500" cy="242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4"/>
          <p:cNvSpPr/>
          <p:nvPr/>
        </p:nvSpPr>
        <p:spPr>
          <a:xfrm flipH="1">
            <a:off x="9885112" y="4839900"/>
            <a:ext cx="894300" cy="75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4"/>
          <p:cNvSpPr/>
          <p:nvPr/>
        </p:nvSpPr>
        <p:spPr>
          <a:xfrm flipH="1">
            <a:off x="16277375" y="4868205"/>
            <a:ext cx="894300" cy="73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4"/>
          <p:cNvSpPr txBox="1"/>
          <p:nvPr/>
        </p:nvSpPr>
        <p:spPr>
          <a:xfrm>
            <a:off x="13104649" y="8859075"/>
            <a:ext cx="492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클릭율이  </a:t>
            </a:r>
            <a:r>
              <a:rPr b="1"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9.4%</a:t>
            </a: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높았습니다.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24"/>
          <p:cNvSpPr txBox="1"/>
          <p:nvPr/>
        </p:nvSpPr>
        <p:spPr>
          <a:xfrm>
            <a:off x="4494777" y="5836000"/>
            <a:ext cx="124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평균 CTR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24"/>
          <p:cNvSpPr txBox="1"/>
          <p:nvPr/>
        </p:nvSpPr>
        <p:spPr>
          <a:xfrm>
            <a:off x="4494777" y="3461100"/>
            <a:ext cx="124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평균 CTR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p24"/>
          <p:cNvSpPr/>
          <p:nvPr/>
        </p:nvSpPr>
        <p:spPr>
          <a:xfrm>
            <a:off x="919400" y="8664125"/>
            <a:ext cx="1439700" cy="126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4"/>
          <p:cNvSpPr txBox="1"/>
          <p:nvPr/>
        </p:nvSpPr>
        <p:spPr>
          <a:xfrm>
            <a:off x="1268121" y="9109228"/>
            <a:ext cx="89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검은색</a:t>
            </a:r>
            <a:endParaRPr b="1" sz="1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c5ca186bc_1_105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 특징분석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이미지분석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2" name="Google Shape;462;g10c5ca186bc_1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521111" y="4676726"/>
            <a:ext cx="1900559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0c5ca186bc_1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831221" y="5667327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0c5ca186bc_1_105"/>
          <p:cNvSpPr txBox="1"/>
          <p:nvPr/>
        </p:nvSpPr>
        <p:spPr>
          <a:xfrm>
            <a:off x="6121450" y="1572275"/>
            <a:ext cx="51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상품이 뚜렷한 색상으로 보이는 게시물</a:t>
            </a:r>
            <a:endParaRPr b="1" sz="1600"/>
          </a:p>
        </p:txBody>
      </p:sp>
      <p:sp>
        <p:nvSpPr>
          <p:cNvPr id="465" name="Google Shape;465;g10c5ca186bc_1_105"/>
          <p:cNvSpPr txBox="1"/>
          <p:nvPr/>
        </p:nvSpPr>
        <p:spPr>
          <a:xfrm>
            <a:off x="14575558" y="4211313"/>
            <a:ext cx="19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Human_ratio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10c5ca186bc_1_105"/>
          <p:cNvSpPr txBox="1"/>
          <p:nvPr/>
        </p:nvSpPr>
        <p:spPr>
          <a:xfrm>
            <a:off x="12473800" y="1572275"/>
            <a:ext cx="36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상품을 입고 있지 않은 게시물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7" name="Google Shape;467;g10c5ca186bc_1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0c5ca186bc_1_105"/>
          <p:cNvSpPr txBox="1"/>
          <p:nvPr/>
        </p:nvSpPr>
        <p:spPr>
          <a:xfrm>
            <a:off x="634200" y="8859075"/>
            <a:ext cx="478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클릭율</a:t>
            </a: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</a:t>
            </a:r>
            <a:r>
              <a:rPr b="1"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18.11</a:t>
            </a:r>
            <a:r>
              <a:rPr b="1"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높았습니다.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10c5ca186bc_1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580899"/>
            <a:ext cx="3774467" cy="48091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g10c5ca186bc_1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647" y="5545886"/>
            <a:ext cx="2390726" cy="24879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1" name="Google Shape;471;g10c5ca186bc_1_105"/>
          <p:cNvSpPr/>
          <p:nvPr/>
        </p:nvSpPr>
        <p:spPr>
          <a:xfrm flipH="1">
            <a:off x="4003200" y="4832725"/>
            <a:ext cx="894300" cy="69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0c5ca186bc_1_105"/>
          <p:cNvSpPr txBox="1"/>
          <p:nvPr/>
        </p:nvSpPr>
        <p:spPr>
          <a:xfrm>
            <a:off x="228600" y="1526075"/>
            <a:ext cx="35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배경이 복잡하지 않은 게시물 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g10c5ca186bc_1_105"/>
          <p:cNvSpPr/>
          <p:nvPr/>
        </p:nvSpPr>
        <p:spPr>
          <a:xfrm flipH="1">
            <a:off x="9885112" y="4839900"/>
            <a:ext cx="894300" cy="75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g10c5ca186bc_1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438" y="2615513"/>
            <a:ext cx="3774475" cy="48091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g10c5ca186bc_1_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35500" y="5604600"/>
            <a:ext cx="2390725" cy="24291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6" name="Google Shape;476;g10c5ca186bc_1_105"/>
          <p:cNvSpPr txBox="1"/>
          <p:nvPr/>
        </p:nvSpPr>
        <p:spPr>
          <a:xfrm>
            <a:off x="6912750" y="8859075"/>
            <a:ext cx="446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클릭율이  </a:t>
            </a:r>
            <a:r>
              <a:rPr b="1"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8.6%</a:t>
            </a: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높았습니다.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7" name="Google Shape;477;g10c5ca186bc_1_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54250" y="2615513"/>
            <a:ext cx="3774474" cy="48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0c5ca186bc_1_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740275" y="5575237"/>
            <a:ext cx="2390724" cy="248792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10c5ca186bc_1_105"/>
          <p:cNvSpPr/>
          <p:nvPr/>
        </p:nvSpPr>
        <p:spPr>
          <a:xfrm flipH="1">
            <a:off x="16228875" y="4851150"/>
            <a:ext cx="894300" cy="73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0c5ca186bc_1_105"/>
          <p:cNvSpPr txBox="1"/>
          <p:nvPr/>
        </p:nvSpPr>
        <p:spPr>
          <a:xfrm>
            <a:off x="13104649" y="8859075"/>
            <a:ext cx="492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클릭율이  </a:t>
            </a:r>
            <a:r>
              <a:rPr b="1" lang="en-US" sz="23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1.2%</a:t>
            </a: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높았습니다.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f665741fe_40_116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05 특징분석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이미지분석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7" name="Google Shape;487;g10f665741fe_4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0f665741fe_4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175" y="1292888"/>
            <a:ext cx="16189650" cy="65058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0f665741fe_40_116"/>
          <p:cNvSpPr txBox="1"/>
          <p:nvPr/>
        </p:nvSpPr>
        <p:spPr>
          <a:xfrm>
            <a:off x="10808500" y="8465350"/>
            <a:ext cx="6098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Nanum Gothic"/>
                <a:ea typeface="Nanum Gothic"/>
                <a:cs typeface="Nanum Gothic"/>
                <a:sym typeface="Nanum Gothic"/>
              </a:rPr>
              <a:t>3. 모델이 입고 있지 않은 상품의 사진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Nanum Gothic"/>
                <a:ea typeface="Nanum Gothic"/>
                <a:cs typeface="Nanum Gothic"/>
                <a:sym typeface="Nanum Gothic"/>
              </a:rPr>
              <a:t>4. </a:t>
            </a: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배경이 작고 전체적인 상품이 보이는 사진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0" name="Google Shape;490;g10f665741fe_4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673051" y="4359874"/>
            <a:ext cx="6941873" cy="2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0f665741fe_40_116"/>
          <p:cNvSpPr txBox="1"/>
          <p:nvPr/>
        </p:nvSpPr>
        <p:spPr>
          <a:xfrm>
            <a:off x="1774650" y="8465350"/>
            <a:ext cx="5594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AutoNum type="arabicPeriod"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배경이 복잡하지 않은 사진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AutoNum type="arabicPeriod"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상품과 배경의 구분이 잘 되는 사진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872" y="8172174"/>
            <a:ext cx="16153196" cy="22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503149" y="4022550"/>
            <a:ext cx="11337150" cy="26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315814" y="5068280"/>
            <a:ext cx="1154537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2380" y="8012936"/>
            <a:ext cx="15975510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6"/>
          <p:cNvSpPr txBox="1"/>
          <p:nvPr/>
        </p:nvSpPr>
        <p:spPr>
          <a:xfrm>
            <a:off x="3628571" y="569999"/>
            <a:ext cx="4580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D64E47"/>
                </a:solidFill>
              </a:rPr>
              <a:t>06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6"/>
          <p:cNvSpPr txBox="1"/>
          <p:nvPr/>
        </p:nvSpPr>
        <p:spPr>
          <a:xfrm>
            <a:off x="3704762" y="4917143"/>
            <a:ext cx="15168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solidFill>
                  <a:srgbClr val="D64E47"/>
                </a:solidFill>
              </a:rPr>
              <a:t>결과 및 한계점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7"/>
          <p:cNvSpPr txBox="1"/>
          <p:nvPr/>
        </p:nvSpPr>
        <p:spPr>
          <a:xfrm>
            <a:off x="212650" y="20080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06 결과 및 한계점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8" name="Google Shape;508;p27"/>
          <p:cNvSpPr txBox="1"/>
          <p:nvPr/>
        </p:nvSpPr>
        <p:spPr>
          <a:xfrm>
            <a:off x="3452350" y="4471875"/>
            <a:ext cx="34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streamlit 캡쳐, 영상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3775" y="2327125"/>
            <a:ext cx="5838825" cy="537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27"/>
          <p:cNvGrpSpPr/>
          <p:nvPr/>
        </p:nvGrpSpPr>
        <p:grpSpPr>
          <a:xfrm>
            <a:off x="1138363" y="3151838"/>
            <a:ext cx="7820025" cy="6290897"/>
            <a:chOff x="1214563" y="3761438"/>
            <a:chExt cx="7820025" cy="6290897"/>
          </a:xfrm>
        </p:grpSpPr>
        <p:pic>
          <p:nvPicPr>
            <p:cNvPr id="511" name="Google Shape;511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4563" y="7232935"/>
              <a:ext cx="7820025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14563" y="3761438"/>
              <a:ext cx="7820025" cy="32532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27"/>
          <p:cNvSpPr txBox="1"/>
          <p:nvPr/>
        </p:nvSpPr>
        <p:spPr>
          <a:xfrm>
            <a:off x="1191588" y="2639813"/>
            <a:ext cx="251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이미지 가이드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7"/>
          <p:cNvSpPr txBox="1"/>
          <p:nvPr/>
        </p:nvSpPr>
        <p:spPr>
          <a:xfrm>
            <a:off x="10023413" y="1882875"/>
            <a:ext cx="251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태그 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가이드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7"/>
          <p:cNvSpPr txBox="1"/>
          <p:nvPr/>
        </p:nvSpPr>
        <p:spPr>
          <a:xfrm>
            <a:off x="10023775" y="7970213"/>
            <a:ext cx="539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예상 클릭율 제공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7"/>
          <p:cNvSpPr txBox="1"/>
          <p:nvPr/>
        </p:nvSpPr>
        <p:spPr>
          <a:xfrm>
            <a:off x="925500" y="1573913"/>
            <a:ext cx="528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Streamlit을 통한 웹 데모 구현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7" name="Google Shape;51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1938" y="8656925"/>
            <a:ext cx="47625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8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06 결과 및 한계점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기대효과 및 한계점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" name="Google Shape;524;p28"/>
          <p:cNvSpPr txBox="1"/>
          <p:nvPr/>
        </p:nvSpPr>
        <p:spPr>
          <a:xfrm>
            <a:off x="2288900" y="2087238"/>
            <a:ext cx="274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b="1"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5" name="Google Shape;5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975" y="3547509"/>
            <a:ext cx="3192026" cy="3192026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8638" y="3428996"/>
            <a:ext cx="3192026" cy="31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8"/>
          <p:cNvSpPr txBox="1"/>
          <p:nvPr/>
        </p:nvSpPr>
        <p:spPr>
          <a:xfrm>
            <a:off x="2335088" y="7118375"/>
            <a:ext cx="633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CTR 예측을 통해 게시물의 특징을 분석한 결과로 판매자에게 </a:t>
            </a: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효과적인 게시물 가이드를 제공</a:t>
            </a: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할 수 있음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28"/>
          <p:cNvSpPr txBox="1"/>
          <p:nvPr/>
        </p:nvSpPr>
        <p:spPr>
          <a:xfrm>
            <a:off x="9688900" y="7118375"/>
            <a:ext cx="723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가이드를 직접적으로 제공함으로 </a:t>
            </a: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CTR상승을 기대</a:t>
            </a: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할 수 있으며, 번개장터에서 채택한 </a:t>
            </a: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CPC방식의 수익을 극대화</a:t>
            </a: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 시킬 수 있음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872" y="8123726"/>
            <a:ext cx="16153196" cy="22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500888" y="4052587"/>
            <a:ext cx="11337150" cy="25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315814" y="5068280"/>
            <a:ext cx="1154537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2380" y="8012936"/>
            <a:ext cx="15975510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3628571" y="569999"/>
            <a:ext cx="4580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3704762" y="4917143"/>
            <a:ext cx="15168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3787467" y="6437695"/>
            <a:ext cx="10908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매력적인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광고를 위한 가이드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10f665741fe_4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0f665741fe_40_165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06 결과 및 한계점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기대효과 및 한계점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5" name="Google Shape;535;g10f665741fe_40_165"/>
          <p:cNvSpPr txBox="1"/>
          <p:nvPr/>
        </p:nvSpPr>
        <p:spPr>
          <a:xfrm>
            <a:off x="2288900" y="2087250"/>
            <a:ext cx="39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한계점 및 개선방향</a:t>
            </a:r>
            <a:endParaRPr b="1"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6" name="Google Shape;536;g10f665741fe_4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375" y="3428999"/>
            <a:ext cx="3191256" cy="3191256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g10f665741fe_40_165"/>
          <p:cNvSpPr txBox="1"/>
          <p:nvPr/>
        </p:nvSpPr>
        <p:spPr>
          <a:xfrm>
            <a:off x="2703648" y="7118375"/>
            <a:ext cx="559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학습 Data가 </a:t>
            </a: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날짜의 정보</a:t>
            </a: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만 가지고 있어서 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패턴이 단순하고 이상치에 큰 영향</a:t>
            </a: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을 받을 수 있음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g10f665741fe_40_165"/>
          <p:cNvSpPr txBox="1"/>
          <p:nvPr/>
        </p:nvSpPr>
        <p:spPr>
          <a:xfrm>
            <a:off x="11200325" y="7118375"/>
            <a:ext cx="4382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도출한 결과의 평가 방법이 없어, 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인사이트를 찾는데 한계</a:t>
            </a: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가 있음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9" name="Google Shape;539;g10f665741fe_4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7156" y="3429000"/>
            <a:ext cx="3191256" cy="3191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0f665741fe_40_165"/>
          <p:cNvSpPr txBox="1"/>
          <p:nvPr/>
        </p:nvSpPr>
        <p:spPr>
          <a:xfrm>
            <a:off x="11323700" y="9020550"/>
            <a:ext cx="4197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도출한 결과를 </a:t>
            </a:r>
            <a:r>
              <a:rPr b="1" lang="en-US" sz="2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A/B 테스트</a:t>
            </a: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를 통해 평가할 수 있을 것으로 기대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1" name="Google Shape;541;g10f665741fe_40_165"/>
          <p:cNvSpPr/>
          <p:nvPr/>
        </p:nvSpPr>
        <p:spPr>
          <a:xfrm>
            <a:off x="12968900" y="8281088"/>
            <a:ext cx="7548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64E4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0f665741fe_40_165"/>
          <p:cNvSpPr/>
          <p:nvPr/>
        </p:nvSpPr>
        <p:spPr>
          <a:xfrm>
            <a:off x="5123600" y="8281100"/>
            <a:ext cx="7548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64E4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0f665741fe_40_165"/>
          <p:cNvSpPr txBox="1"/>
          <p:nvPr/>
        </p:nvSpPr>
        <p:spPr>
          <a:xfrm>
            <a:off x="2905700" y="9043625"/>
            <a:ext cx="519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더 많은 데이터가 있다면 더 정확한 CTR과 다양한 인사이트를 도출할 수 있을 것으로 기대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f665741fe_64_5"/>
          <p:cNvSpPr txBox="1"/>
          <p:nvPr/>
        </p:nvSpPr>
        <p:spPr>
          <a:xfrm>
            <a:off x="228600" y="152956"/>
            <a:ext cx="55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작업환경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0" name="Google Shape;550;g10f665741fe_6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0f665741fe_64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812" y="6272475"/>
            <a:ext cx="2592275" cy="25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0f665741fe_6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9313" y="3016775"/>
            <a:ext cx="2653275" cy="2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0f665741fe_6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5175" y="2702125"/>
            <a:ext cx="3958325" cy="71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0f665741fe_64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70850" y="2854525"/>
            <a:ext cx="3260100" cy="15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0f665741fe_64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70850" y="5040650"/>
            <a:ext cx="32601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10f665741fe_64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7053" y="1093813"/>
            <a:ext cx="36243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0f665741fe_64_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625378" y="1093825"/>
            <a:ext cx="3624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0f665741fe_64_5"/>
          <p:cNvSpPr txBox="1"/>
          <p:nvPr/>
        </p:nvSpPr>
        <p:spPr>
          <a:xfrm>
            <a:off x="474050" y="1437975"/>
            <a:ext cx="303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Nanum Gothic"/>
                <a:ea typeface="Nanum Gothic"/>
                <a:cs typeface="Nanum Gothic"/>
                <a:sym typeface="Nanum Gothic"/>
              </a:rPr>
              <a:t>작업 환경</a:t>
            </a:r>
            <a:endParaRPr b="1"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9" name="Google Shape;559;g10f665741fe_64_5"/>
          <p:cNvSpPr txBox="1"/>
          <p:nvPr/>
        </p:nvSpPr>
        <p:spPr>
          <a:xfrm>
            <a:off x="6172900" y="1437975"/>
            <a:ext cx="303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Nanum Gothic"/>
                <a:ea typeface="Nanum Gothic"/>
                <a:cs typeface="Nanum Gothic"/>
                <a:sym typeface="Nanum Gothic"/>
              </a:rPr>
              <a:t>라이브러리</a:t>
            </a:r>
            <a:endParaRPr b="1"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0" name="Google Shape;560;g10f665741fe_64_5"/>
          <p:cNvSpPr txBox="1"/>
          <p:nvPr/>
        </p:nvSpPr>
        <p:spPr>
          <a:xfrm>
            <a:off x="12930475" y="1437975"/>
            <a:ext cx="303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Nanum Gothic"/>
                <a:ea typeface="Nanum Gothic"/>
                <a:cs typeface="Nanum Gothic"/>
                <a:sym typeface="Nanum Gothic"/>
              </a:rPr>
              <a:t>협업 환경</a:t>
            </a:r>
            <a:endParaRPr b="1"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1" name="Google Shape;561;g10f665741fe_64_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70850" y="7433450"/>
            <a:ext cx="3260100" cy="1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2208"/>
            <a:ext cx="2468029" cy="113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66667" y="8152706"/>
            <a:ext cx="18905033" cy="241558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9"/>
          <p:cNvSpPr txBox="1"/>
          <p:nvPr/>
        </p:nvSpPr>
        <p:spPr>
          <a:xfrm>
            <a:off x="403218" y="3046062"/>
            <a:ext cx="165873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9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9" name="Google Shape;56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2776194" y="4361295"/>
            <a:ext cx="10564637" cy="27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00" y="1487875"/>
            <a:ext cx="7392226" cy="83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0699" y="4359474"/>
            <a:ext cx="8424501" cy="34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228600" y="152956"/>
            <a:ext cx="55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분석배경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12672900" y="9716450"/>
            <a:ext cx="5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출처: https://magazine.hankyung.com/business/article/202005055905b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84291" y="3566163"/>
            <a:ext cx="100146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CTR을 예측하고 </a:t>
            </a:r>
            <a:endParaRPr b="1" sz="5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특징 분석을 통한</a:t>
            </a:r>
            <a:r>
              <a:rPr b="1" lang="en-US" sz="52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52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5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신규 게시물 가이드 제공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473710" y="2842485"/>
            <a:ext cx="1020568" cy="95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0739" y="7099876"/>
            <a:ext cx="1020568" cy="95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228600" y="152956"/>
            <a:ext cx="55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01 분석배경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872" y="8091428"/>
            <a:ext cx="16153194" cy="22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486999" y="4038700"/>
            <a:ext cx="11337150" cy="25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315814" y="5068280"/>
            <a:ext cx="1154537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2380" y="8012936"/>
            <a:ext cx="15975510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/>
        </p:nvSpPr>
        <p:spPr>
          <a:xfrm>
            <a:off x="3628571" y="569999"/>
            <a:ext cx="4580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3704762" y="4917143"/>
            <a:ext cx="15168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파이프라인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f665741fe_40_7"/>
          <p:cNvSpPr txBox="1"/>
          <p:nvPr/>
        </p:nvSpPr>
        <p:spPr>
          <a:xfrm>
            <a:off x="228600" y="152956"/>
            <a:ext cx="55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02 파이프라인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3" name="Google Shape;163;g10f665741fe_4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0f665741fe_4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3500"/>
            <a:ext cx="10757580" cy="880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0f665741fe_4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4380" y="4398150"/>
            <a:ext cx="5089762" cy="29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0f665741fe_40_7"/>
          <p:cNvSpPr/>
          <p:nvPr/>
        </p:nvSpPr>
        <p:spPr>
          <a:xfrm>
            <a:off x="11464975" y="5167788"/>
            <a:ext cx="1679400" cy="1437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64E47"/>
          </a:solidFill>
          <a:ln cap="flat" cmpd="sng" w="9525">
            <a:solidFill>
              <a:srgbClr val="D64E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DE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872" y="8183777"/>
            <a:ext cx="16153196" cy="22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519299" y="4006400"/>
            <a:ext cx="11337150" cy="2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315814" y="5068280"/>
            <a:ext cx="11545373" cy="27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2380" y="8012936"/>
            <a:ext cx="15975510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3628571" y="569999"/>
            <a:ext cx="4580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3704762" y="4917143"/>
            <a:ext cx="15168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 및 전처리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3787467" y="6437695"/>
            <a:ext cx="10908569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로그 데이터 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/ 크롤링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 데이터 </a:t>
            </a:r>
            <a:r>
              <a:rPr lang="en-US" sz="43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/ 전처리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10f665741fe_4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643689" y="901560"/>
            <a:ext cx="19005593" cy="27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0f665741fe_40_77"/>
          <p:cNvSpPr txBox="1"/>
          <p:nvPr/>
        </p:nvSpPr>
        <p:spPr>
          <a:xfrm>
            <a:off x="228600" y="152956"/>
            <a:ext cx="559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64E47"/>
                </a:solidFill>
                <a:latin typeface="Nanum Gothic"/>
                <a:ea typeface="Nanum Gothic"/>
                <a:cs typeface="Nanum Gothic"/>
                <a:sym typeface="Nanum Gothic"/>
              </a:rPr>
              <a:t>03 데이터 수집 및 전처리</a:t>
            </a:r>
            <a:endParaRPr b="1" sz="2800">
              <a:solidFill>
                <a:srgbClr val="D64E4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로그 데이터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" name="Google Shape;185;g10f665741fe_4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625" y="1281100"/>
            <a:ext cx="14248735" cy="880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2022-01-17T18:22:40Z</dcterms:created>
  <dc:creator>officegen</dc:creator>
</cp:coreProperties>
</file>